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33"/>
  </p:notesMasterIdLst>
  <p:handoutMasterIdLst>
    <p:handoutMasterId r:id="rId34"/>
  </p:handoutMasterIdLst>
  <p:sldIdLst>
    <p:sldId id="350" r:id="rId3"/>
    <p:sldId id="306" r:id="rId4"/>
    <p:sldId id="308" r:id="rId5"/>
    <p:sldId id="309" r:id="rId6"/>
    <p:sldId id="307" r:id="rId7"/>
    <p:sldId id="310" r:id="rId8"/>
    <p:sldId id="339" r:id="rId9"/>
    <p:sldId id="317" r:id="rId10"/>
    <p:sldId id="318" r:id="rId11"/>
    <p:sldId id="340"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6" r:id="rId28"/>
    <p:sldId id="337" r:id="rId29"/>
    <p:sldId id="338" r:id="rId30"/>
    <p:sldId id="341" r:id="rId31"/>
    <p:sldId id="785" r:id="rId32"/>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59342" autoAdjust="0"/>
    <p:restoredTop sz="86496" autoAdjust="0"/>
  </p:normalViewPr>
  <p:slideViewPr>
    <p:cSldViewPr snapToGrid="0" snapToObjects="1">
      <p:cViewPr varScale="1">
        <p:scale>
          <a:sx n="39" d="100"/>
          <a:sy n="39" d="100"/>
        </p:scale>
        <p:origin x="618" y="60"/>
      </p:cViewPr>
      <p:guideLst>
        <p:guide orient="horz" pos="2160"/>
        <p:guide pos="2880"/>
      </p:guideLst>
    </p:cSldViewPr>
  </p:slideViewPr>
  <p:outlineViewPr>
    <p:cViewPr>
      <p:scale>
        <a:sx n="66" d="100"/>
        <a:sy n="66" d="100"/>
      </p:scale>
      <p:origin x="0" y="-4626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handoutMaster" Target="handoutMasters/handout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t>8/25/2021</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dirty="0">
                <a:solidFill>
                  <a:schemeClr val="dk1"/>
                </a:solidFill>
                <a:latin typeface="Arial"/>
                <a:ea typeface="Arial"/>
                <a:cs typeface="Arial"/>
                <a:sym typeface="Arial"/>
              </a:rPr>
              <a:t>3)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31212589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u="none" strike="noStrike" kern="1200" cap="none" dirty="0">
                <a:solidFill>
                  <a:schemeClr val="dk1"/>
                </a:solidFill>
                <a:effectLst/>
                <a:latin typeface="Arial"/>
                <a:ea typeface="Arial"/>
                <a:cs typeface="Arial"/>
                <a:sym typeface="Arial"/>
              </a:rPr>
              <a:t>Long description:</a:t>
            </a:r>
            <a:endParaRPr lang="en-IN" sz="1200" b="0" i="0" u="none" strike="noStrike" kern="1200" cap="none" dirty="0">
              <a:solidFill>
                <a:schemeClr val="dk1"/>
              </a:solidFill>
              <a:effectLst/>
              <a:latin typeface="Arial"/>
              <a:ea typeface="Arial"/>
              <a:cs typeface="Arial"/>
              <a:sym typeface="Arial"/>
            </a:endParaRPr>
          </a:p>
          <a:p>
            <a:r>
              <a:rPr lang="en-GB" sz="1200" b="0" i="0" u="none" strike="noStrike" kern="1200" cap="none" dirty="0">
                <a:solidFill>
                  <a:schemeClr val="dk1"/>
                </a:solidFill>
                <a:effectLst/>
                <a:latin typeface="Arial"/>
                <a:ea typeface="Arial"/>
                <a:cs typeface="Arial"/>
                <a:sym typeface="Arial"/>
              </a:rPr>
              <a:t>Traditional Policing</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Who are the police? A government agency principally responsible for law enforcement</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relationship of the police force to other public-service departments? Priorities often in conflict </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role of the police? To focus on solving crimes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How is police efficiency measured? By detection and arrest rates </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are the highest priorities? Crimes that are high value (e.g., bank robberies) and those involving violence</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specifically, do police deal with? Incidents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determines the effectiveness of police? Response times </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view do police take of service calls? Deal with them only if there is no real police work to do</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police professionalism? Responding swiftly and effectively to serious crime</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kind of intelligence is most important? Crime intelligence (study of particular crimes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or series of crimes)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essential nature of police accountability?</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Highly centralized; governed by rules, regulations, and policy directives; accountable to the law</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role of headquarters? To provide the necessary rules and policy directives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role of the press liaison department? To keep the “heat” off operational officers so they can get on with the job</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How do the police regard prosecutions? As an important goal. </a:t>
            </a:r>
            <a:endParaRPr lang="en-IN" sz="1200" b="0" i="0" u="none" strike="noStrike" kern="1200" cap="none" dirty="0">
              <a:solidFill>
                <a:schemeClr val="dk1"/>
              </a:solidFill>
              <a:effectLst/>
              <a:latin typeface="Arial"/>
              <a:ea typeface="Arial"/>
              <a:cs typeface="Arial"/>
              <a:sym typeface="Arial"/>
            </a:endParaRPr>
          </a:p>
          <a:p>
            <a:r>
              <a:rPr lang="en-GB" sz="1200" b="0" i="0" u="none" strike="noStrike" kern="1200" cap="none" dirty="0">
                <a:solidFill>
                  <a:schemeClr val="dk1"/>
                </a:solidFill>
                <a:effectLst/>
                <a:latin typeface="Arial"/>
                <a:ea typeface="Arial"/>
                <a:cs typeface="Arial"/>
                <a:sym typeface="Arial"/>
              </a:rPr>
              <a:t>Community Policing</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Who are the police? The police are the public, and the public are the police: The police officers are those who are paid to give full-time attention to the duties of every citizen</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relationship of the police force to other public-service departments? One department among many responsible for improving the quality of life</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role of the police? To take a broader problem-solving</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approach</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How is police efficiency measured? By the absence of crime and disorder</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are the highest priorities? Whatever problems disturb the community most</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specifically, do police deal with? Citizens’ problems and concerns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determines the effectiveness of police? Public cooperation</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view do police take of service calls? View them as a vital function and a great opportunity</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police professionalism? Keeping close to the community</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kind of intelligence is most important? Criminal intelligence (information about the activities of individuals or groups)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essential nature of police accountability? Emphasis on local accountability to community needs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role of headquarters? To preach organizational values</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What is the role of the press liaison department?  To coordinate an essential channel of communication with the community</a:t>
            </a:r>
            <a:endParaRPr lang="en-IN" sz="1200" b="0" i="0" u="none" strike="noStrike" kern="1200" cap="none" dirty="0">
              <a:solidFill>
                <a:schemeClr val="dk1"/>
              </a:solidFill>
              <a:effectLst/>
              <a:latin typeface="Arial"/>
              <a:ea typeface="Arial"/>
              <a:cs typeface="Arial"/>
              <a:sym typeface="Arial"/>
            </a:endParaRPr>
          </a:p>
          <a:p>
            <a:pPr marL="171450" lvl="0" indent="-171450">
              <a:buFont typeface="Arial" panose="020B0604020202020204" pitchFamily="34" charset="0"/>
              <a:buChar char="•"/>
            </a:pPr>
            <a:r>
              <a:rPr lang="en-GB" sz="1200" b="0" i="0" u="none" strike="noStrike" kern="1200" cap="none" dirty="0">
                <a:solidFill>
                  <a:schemeClr val="dk1"/>
                </a:solidFill>
                <a:effectLst/>
                <a:latin typeface="Arial"/>
                <a:ea typeface="Arial"/>
                <a:cs typeface="Arial"/>
                <a:sym typeface="Arial"/>
              </a:rPr>
              <a:t>How do the police regard prosecutions? As one tool among many.</a:t>
            </a:r>
            <a:endParaRPr lang="en-IN" sz="1200" b="0" i="0" u="none" strike="noStrike" kern="1200" cap="none" dirty="0">
              <a:solidFill>
                <a:schemeClr val="dk1"/>
              </a:solidFill>
              <a:effectLst/>
              <a:latin typeface="Arial"/>
              <a:ea typeface="Arial"/>
              <a:cs typeface="Arial"/>
              <a:sym typeface="Arial"/>
            </a:endParaRPr>
          </a:p>
          <a:p>
            <a:endParaRPr lang="en-IN"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7</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782844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baseline="0" dirty="0">
                <a:solidFill>
                  <a:schemeClr val="dk1"/>
                </a:solidFill>
                <a:latin typeface="Arial"/>
                <a:ea typeface="Arial"/>
                <a:cs typeface="Arial"/>
                <a:sym typeface="Arial"/>
              </a:rPr>
              <a:t>C. R. Jeffrey, </a:t>
            </a:r>
            <a:r>
              <a:rPr lang="en-US" sz="1200" b="0" i="1" u="none" strike="noStrike" kern="1200" cap="none" baseline="0" dirty="0">
                <a:solidFill>
                  <a:schemeClr val="dk1"/>
                </a:solidFill>
                <a:latin typeface="Arial"/>
                <a:ea typeface="Arial"/>
                <a:cs typeface="Arial"/>
                <a:sym typeface="Arial"/>
              </a:rPr>
              <a:t>Crime Prevention Through Environmental Design </a:t>
            </a:r>
            <a:r>
              <a:rPr lang="en-US" sz="1200" b="0" i="0" u="none" strike="noStrike" kern="1200" cap="none" baseline="0" dirty="0">
                <a:solidFill>
                  <a:schemeClr val="dk1"/>
                </a:solidFill>
                <a:latin typeface="Arial"/>
                <a:ea typeface="Arial"/>
                <a:cs typeface="Arial"/>
                <a:sym typeface="Arial"/>
              </a:rPr>
              <a:t>(Beverly Hills, CA: Sage, 1971), p. 117.</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t>21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149286330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18907887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endParaRPr lang="en-US" dirty="0"/>
          </a:p>
          <a:p>
            <a:pPr lvl="1"/>
            <a:endParaRPr lang="en-US" dirty="0"/>
          </a:p>
          <a:p>
            <a:pPr lvl="2"/>
            <a:endParaRPr dirty="0"/>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3" name="Picture Placeholder 2">
            <a:extLst>
              <a:ext uri="{FF2B5EF4-FFF2-40B4-BE49-F238E27FC236}">
                <a16:creationId xmlns:a16="http://schemas.microsoft.com/office/drawing/2014/main" id="{BFA71785-8979-4D95-85CE-A2AEBD276A3D}"/>
              </a:ext>
            </a:extLst>
          </p:cNvPr>
          <p:cNvSpPr>
            <a:spLocks noGrp="1"/>
          </p:cNvSpPr>
          <p:nvPr>
            <p:ph type="pic" sz="quarter" idx="13"/>
          </p:nvPr>
        </p:nvSpPr>
        <p:spPr>
          <a:xfrm>
            <a:off x="457200" y="4221163"/>
            <a:ext cx="8232775" cy="1493837"/>
          </a:xfrm>
        </p:spPr>
        <p:txBody>
          <a:bodyPr/>
          <a:lstStyle/>
          <a:p>
            <a:endParaRPr lang="en-IN"/>
          </a:p>
        </p:txBody>
      </p:sp>
    </p:spTree>
    <p:extLst>
      <p:ext uri="{BB962C8B-B14F-4D97-AF65-F5344CB8AC3E}">
        <p14:creationId xmlns:p14="http://schemas.microsoft.com/office/powerpoint/2010/main" val="301415654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0" tIns="0" rIns="0" bIns="0" anchor="ctr" anchorCtr="0"/>
          <a:lstStyle>
            <a:lvl1pPr marL="0" marR="0" lvl="0" indent="0" algn="l" rtl="0">
              <a:lnSpc>
                <a:spcPct val="100000"/>
              </a:lnSpc>
              <a:spcBef>
                <a:spcPts val="0"/>
              </a:spcBef>
              <a:buClr>
                <a:srgbClr val="007FA3"/>
              </a:buClr>
              <a:buFont typeface="Times New Roman"/>
              <a:buNone/>
              <a:defRPr sz="3600" b="1" i="0" u="none" strike="noStrike" cap="none">
                <a:solidFill>
                  <a:srgbClr val="007FA3"/>
                </a:solidFill>
                <a:latin typeface="+mj-lt"/>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dirty="0"/>
              <a:t>Click to edit Master title style</a:t>
            </a:r>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4" name="Content Placeholder 3">
            <a:extLst>
              <a:ext uri="{FF2B5EF4-FFF2-40B4-BE49-F238E27FC236}">
                <a16:creationId xmlns:a16="http://schemas.microsoft.com/office/drawing/2014/main" id="{211BB07C-705F-4113-A2C5-779D6EA64D97}"/>
              </a:ext>
            </a:extLst>
          </p:cNvPr>
          <p:cNvSpPr>
            <a:spLocks noGrp="1"/>
          </p:cNvSpPr>
          <p:nvPr>
            <p:ph sz="quarter" idx="13" hasCustomPrompt="1"/>
          </p:nvPr>
        </p:nvSpPr>
        <p:spPr>
          <a:xfrm>
            <a:off x="457200" y="2125450"/>
            <a:ext cx="8229600" cy="4653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7" name="Content Placeholder 6">
            <a:extLst>
              <a:ext uri="{FF2B5EF4-FFF2-40B4-BE49-F238E27FC236}">
                <a16:creationId xmlns:a16="http://schemas.microsoft.com/office/drawing/2014/main" id="{820D01C0-4FD2-4065-9EC3-96A308398288}"/>
              </a:ext>
            </a:extLst>
          </p:cNvPr>
          <p:cNvSpPr>
            <a:spLocks noGrp="1"/>
          </p:cNvSpPr>
          <p:nvPr>
            <p:ph sz="quarter" idx="14" hasCustomPrompt="1"/>
          </p:nvPr>
        </p:nvSpPr>
        <p:spPr>
          <a:xfrm>
            <a:off x="457200" y="2828381"/>
            <a:ext cx="8229600" cy="753019"/>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3" name="Content Placeholder 2">
            <a:extLst>
              <a:ext uri="{FF2B5EF4-FFF2-40B4-BE49-F238E27FC236}">
                <a16:creationId xmlns:a16="http://schemas.microsoft.com/office/drawing/2014/main" id="{9A7A0B90-FDB3-42D0-B954-AD3ACCE16B3F}"/>
              </a:ext>
            </a:extLst>
          </p:cNvPr>
          <p:cNvSpPr>
            <a:spLocks noGrp="1"/>
          </p:cNvSpPr>
          <p:nvPr>
            <p:ph sz="quarter" idx="15"/>
          </p:nvPr>
        </p:nvSpPr>
        <p:spPr>
          <a:xfrm>
            <a:off x="457200" y="3862388"/>
            <a:ext cx="8229600" cy="531812"/>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a:extLst>
              <a:ext uri="{FF2B5EF4-FFF2-40B4-BE49-F238E27FC236}">
                <a16:creationId xmlns:a16="http://schemas.microsoft.com/office/drawing/2014/main" id="{7D6C98F2-482E-4093-BD0B-132065480A92}"/>
              </a:ext>
            </a:extLst>
          </p:cNvPr>
          <p:cNvSpPr>
            <a:spLocks noGrp="1"/>
          </p:cNvSpPr>
          <p:nvPr>
            <p:ph sz="quarter" idx="16"/>
          </p:nvPr>
        </p:nvSpPr>
        <p:spPr>
          <a:xfrm>
            <a:off x="419100" y="5068094"/>
            <a:ext cx="8229600" cy="8128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a:extLst>
              <a:ext uri="{FF2B5EF4-FFF2-40B4-BE49-F238E27FC236}">
                <a16:creationId xmlns:a16="http://schemas.microsoft.com/office/drawing/2014/main" id="{906191D6-64FD-47F7-8BDF-EE9FFACDA15C}"/>
              </a:ext>
            </a:extLst>
          </p:cNvPr>
          <p:cNvSpPr>
            <a:spLocks noGrp="1"/>
          </p:cNvSpPr>
          <p:nvPr>
            <p:ph type="pic" sz="quarter" idx="17"/>
          </p:nvPr>
        </p:nvSpPr>
        <p:spPr>
          <a:xfrm>
            <a:off x="457200" y="6069013"/>
            <a:ext cx="8229600" cy="204787"/>
          </a:xfrm>
        </p:spPr>
        <p:txBody>
          <a:bodyPr/>
          <a:lstStyle/>
          <a:p>
            <a:endParaRPr lang="en-US"/>
          </a:p>
        </p:txBody>
      </p:sp>
      <p:sp>
        <p:nvSpPr>
          <p:cNvPr id="12" name="Content Placeholder 11">
            <a:extLst>
              <a:ext uri="{FF2B5EF4-FFF2-40B4-BE49-F238E27FC236}">
                <a16:creationId xmlns:a16="http://schemas.microsoft.com/office/drawing/2014/main" id="{1E1D00D9-6D0B-4BFB-81A1-9E3D5C021C72}"/>
              </a:ext>
            </a:extLst>
          </p:cNvPr>
          <p:cNvSpPr>
            <a:spLocks noGrp="1"/>
          </p:cNvSpPr>
          <p:nvPr>
            <p:ph sz="quarter" idx="18"/>
          </p:nvPr>
        </p:nvSpPr>
        <p:spPr>
          <a:xfrm>
            <a:off x="457200" y="1371600"/>
            <a:ext cx="8229600" cy="53340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a:extLst>
              <a:ext uri="{FF2B5EF4-FFF2-40B4-BE49-F238E27FC236}">
                <a16:creationId xmlns:a16="http://schemas.microsoft.com/office/drawing/2014/main" id="{89A0A781-3C9B-4380-BCE7-285E1A649526}"/>
              </a:ext>
            </a:extLst>
          </p:cNvPr>
          <p:cNvSpPr>
            <a:spLocks noGrp="1"/>
          </p:cNvSpPr>
          <p:nvPr>
            <p:ph sz="quarter" idx="19"/>
          </p:nvPr>
        </p:nvSpPr>
        <p:spPr>
          <a:xfrm>
            <a:off x="457200" y="5943600"/>
            <a:ext cx="8153400" cy="12541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4">
            <a:extLst>
              <a:ext uri="{FF2B5EF4-FFF2-40B4-BE49-F238E27FC236}">
                <a16:creationId xmlns:a16="http://schemas.microsoft.com/office/drawing/2014/main" id="{CB4A31E1-EBEC-49A8-A07D-74F9524C3155}"/>
              </a:ext>
            </a:extLst>
          </p:cNvPr>
          <p:cNvSpPr>
            <a:spLocks noGrp="1"/>
          </p:cNvSpPr>
          <p:nvPr>
            <p:ph type="pic" sz="quarter" idx="20"/>
          </p:nvPr>
        </p:nvSpPr>
        <p:spPr>
          <a:xfrm>
            <a:off x="457200" y="4595813"/>
            <a:ext cx="8153400" cy="330200"/>
          </a:xfrm>
        </p:spPr>
        <p:txBody>
          <a:bodyPr/>
          <a:lstStyle/>
          <a:p>
            <a:endParaRPr lang="en-US"/>
          </a:p>
        </p:txBody>
      </p:sp>
    </p:spTree>
    <p:extLst>
      <p:ext uri="{BB962C8B-B14F-4D97-AF65-F5344CB8AC3E}">
        <p14:creationId xmlns:p14="http://schemas.microsoft.com/office/powerpoint/2010/main" val="28667554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Tree>
    <p:extLst>
      <p:ext uri="{BB962C8B-B14F-4D97-AF65-F5344CB8AC3E}">
        <p14:creationId xmlns:p14="http://schemas.microsoft.com/office/powerpoint/2010/main" val="3068857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Footer Placeholder 1"/>
          <p:cNvSpPr>
            <a:spLocks noGrp="1"/>
          </p:cNvSpPr>
          <p:nvPr>
            <p:ph type="ftr" idx="10"/>
          </p:nvPr>
        </p:nvSpPr>
        <p:spPr/>
        <p:txBody>
          <a:bodyPr/>
          <a:lstStyle/>
          <a:p>
            <a:endParaRPr lang="en-US" dirty="0"/>
          </a:p>
        </p:txBody>
      </p:sp>
      <p:sp>
        <p:nvSpPr>
          <p:cNvPr id="3" name="Date Placeholder 2"/>
          <p:cNvSpPr>
            <a:spLocks noGrp="1"/>
          </p:cNvSpPr>
          <p:nvPr>
            <p:ph type="dt" idx="1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buSzPct val="25000"/>
              <a:buNone/>
            </a:pPr>
            <a:fld id="{00000000-1234-1234-1234-123412341234}" type="slidenum">
              <a:rPr lang="en-US" sz="900" b="0" i="0" u="none" strike="noStrike" cap="none" smtClean="0">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416272427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3" name="Picture Placeholder 2">
            <a:extLst>
              <a:ext uri="{FF2B5EF4-FFF2-40B4-BE49-F238E27FC236}">
                <a16:creationId xmlns:a16="http://schemas.microsoft.com/office/drawing/2014/main" id="{26A28E5D-36B2-4307-A5A3-83D2D8F1DDFC}"/>
              </a:ext>
            </a:extLst>
          </p:cNvPr>
          <p:cNvSpPr>
            <a:spLocks noGrp="1"/>
          </p:cNvSpPr>
          <p:nvPr>
            <p:ph type="pic" sz="quarter" idx="14"/>
          </p:nvPr>
        </p:nvSpPr>
        <p:spPr>
          <a:xfrm>
            <a:off x="457200" y="1957747"/>
            <a:ext cx="4114800" cy="3848100"/>
          </a:xfrm>
        </p:spPr>
        <p:txBody>
          <a:bodyPr/>
          <a:lstStyle/>
          <a:p>
            <a:endParaRPr lang="en-IN"/>
          </a:p>
        </p:txBody>
      </p:sp>
    </p:spTree>
    <p:extLst>
      <p:ext uri="{BB962C8B-B14F-4D97-AF65-F5344CB8AC3E}">
        <p14:creationId xmlns:p14="http://schemas.microsoft.com/office/powerpoint/2010/main" val="34328333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a:p>
            <a:pPr lvl="1"/>
            <a:endParaRPr lang="en-IN" dirty="0"/>
          </a:p>
          <a:p>
            <a:pPr lvl="2"/>
            <a:endParaRPr lang="en-IN"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lang="en-IN" dirty="0"/>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7"/>
          <p:cNvSpPr>
            <a:spLocks noGrp="1"/>
          </p:cNvSpPr>
          <p:nvPr>
            <p:ph sz="quarter" idx="19"/>
          </p:nvPr>
        </p:nvSpPr>
        <p:spPr>
          <a:xfrm>
            <a:off x="3657601" y="6418263"/>
            <a:ext cx="479834" cy="29845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13"/>
          <p:cNvSpPr>
            <a:spLocks noGrp="1"/>
          </p:cNvSpPr>
          <p:nvPr>
            <p:ph sz="quarter" idx="21"/>
          </p:nvPr>
        </p:nvSpPr>
        <p:spPr>
          <a:xfrm>
            <a:off x="7200900" y="6418263"/>
            <a:ext cx="576027"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22"/>
          </p:nvPr>
        </p:nvSpPr>
        <p:spPr>
          <a:xfrm flipH="1">
            <a:off x="7976101" y="6418263"/>
            <a:ext cx="778599" cy="2984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endParaRP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slideLayout" Target="../slideLayouts/slideLayout15.xml"/><Relationship Id="rId1" Type="http://schemas.openxmlformats.org/officeDocument/2006/relationships/slideLayout" Target="../slideLayouts/slideLayout14.xml"/><Relationship Id="rId5" Type="http://schemas.openxmlformats.org/officeDocument/2006/relationships/image" Target="../media/image1.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15">
            <a:alphaModFix/>
          </a:blip>
          <a:srcRect/>
          <a:stretch/>
        </p:blipFill>
        <p:spPr>
          <a:xfrm>
            <a:off x="443972" y="6429709"/>
            <a:ext cx="917999" cy="279914"/>
          </a:xfrm>
          <a:prstGeom prst="rect">
            <a:avLst/>
          </a:prstGeom>
          <a:noFill/>
          <a:ln>
            <a:noFill/>
          </a:ln>
        </p:spPr>
      </p:pic>
      <p:sp>
        <p:nvSpPr>
          <p:cNvPr id="17" name="Text Placeholder 5"/>
          <p:cNvSpPr txBox="1">
            <a:spLocks/>
          </p:cNvSpPr>
          <p:nvPr userDrawn="1"/>
        </p:nvSpPr>
        <p:spPr>
          <a:xfrm>
            <a:off x="2009274" y="6474315"/>
            <a:ext cx="6811589" cy="279914"/>
          </a:xfrm>
          <a:prstGeom prst="rect">
            <a:avLst/>
          </a:prstGeom>
        </p:spPr>
        <p:txBody>
          <a:bodyPr anchor="ctr"/>
          <a:lst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a:lstStyle>
          <a:p>
            <a:pPr algn="r"/>
            <a:r>
              <a:rPr lang="en-US" altLang="en-US" sz="1200" dirty="0">
                <a:solidFill>
                  <a:schemeClr val="tx1"/>
                </a:solidFill>
                <a:latin typeface="Verdana"/>
                <a:ea typeface="Verdana" panose="020B0604030504040204" pitchFamily="34" charset="0"/>
                <a:cs typeface="Verdana" panose="020B0604030504040204" pitchFamily="34" charset="0"/>
              </a:rPr>
              <a:t>Copyright © 2021, 2018, 2015, 2012 Pearson Education, Inc. All Rights Reserved</a:t>
            </a: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94" r:id="rId11"/>
    <p:sldLayoutId id="2147483657" r:id="rId12"/>
    <p:sldLayoutId id="2147483696"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t>‹#›</a:t>
            </a:fld>
            <a:endParaRPr lang="en-US" sz="900" b="0" i="0" u="none" strike="noStrike" cap="none" dirty="0">
              <a:solidFill>
                <a:schemeClr val="lt1"/>
              </a:solidFill>
              <a:latin typeface="Arial"/>
              <a:ea typeface="Arial"/>
              <a:cs typeface="Arial"/>
              <a:sym typeface="Arial"/>
            </a:endParaRPr>
          </a:p>
        </p:txBody>
      </p:sp>
      <p:pic>
        <p:nvPicPr>
          <p:cNvPr id="15" name="Shape 15" descr="Pearson Logo"/>
          <p:cNvPicPr preferRelativeResize="0"/>
          <p:nvPr/>
        </p:nvPicPr>
        <p:blipFill rotWithShape="1">
          <a:blip r:embed="rId5">
            <a:alphaModFix/>
          </a:blip>
          <a:srcRect/>
          <a:stretch/>
        </p:blipFill>
        <p:spPr>
          <a:xfrm>
            <a:off x="443972" y="6429709"/>
            <a:ext cx="917999" cy="279914"/>
          </a:xfrm>
          <a:prstGeom prst="rect">
            <a:avLst/>
          </a:prstGeom>
          <a:noFill/>
          <a:ln>
            <a:noFill/>
          </a:ln>
        </p:spPr>
      </p:pic>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93" r:id="rId2"/>
    <p:sldLayoutId id="2147483695" r:id="rId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image" Target="../media/image5.sv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595" y="119566"/>
            <a:ext cx="8382117" cy="1094419"/>
          </a:xfrm>
        </p:spPr>
        <p:txBody>
          <a:bodyPr lIns="0" tIns="0" rIns="0" bIns="0" anchor="b"/>
          <a:lstStyle/>
          <a:p>
            <a:r>
              <a:rPr lang="en-US" dirty="0"/>
              <a:t>Policing America: Challenges and Best Practices</a:t>
            </a:r>
            <a:endParaRPr lang="en-US" dirty="0">
              <a:solidFill>
                <a:schemeClr val="tx2"/>
              </a:solidFill>
            </a:endParaRPr>
          </a:p>
        </p:txBody>
      </p:sp>
      <p:sp>
        <p:nvSpPr>
          <p:cNvPr id="3" name="Text Placeholder 2"/>
          <p:cNvSpPr>
            <a:spLocks noGrp="1"/>
          </p:cNvSpPr>
          <p:nvPr>
            <p:ph type="body" idx="1"/>
          </p:nvPr>
        </p:nvSpPr>
        <p:spPr>
          <a:xfrm>
            <a:off x="358775" y="1330449"/>
            <a:ext cx="8389938" cy="300793"/>
          </a:xfrm>
        </p:spPr>
        <p:txBody>
          <a:bodyPr lIns="0" tIns="0" rIns="0" bIns="0"/>
          <a:lstStyle/>
          <a:p>
            <a:r>
              <a:rPr lang="en-US" dirty="0">
                <a:latin typeface="+mn-lt"/>
              </a:rPr>
              <a:t>Tenth Edition</a:t>
            </a:r>
          </a:p>
        </p:txBody>
      </p:sp>
      <p:sp>
        <p:nvSpPr>
          <p:cNvPr id="4" name="Text Placeholder 3"/>
          <p:cNvSpPr>
            <a:spLocks noGrp="1"/>
          </p:cNvSpPr>
          <p:nvPr>
            <p:ph type="body" idx="2"/>
          </p:nvPr>
        </p:nvSpPr>
        <p:spPr>
          <a:xfrm>
            <a:off x="4572000" y="2832409"/>
            <a:ext cx="4114800" cy="500033"/>
          </a:xfrm>
        </p:spPr>
        <p:txBody>
          <a:bodyPr lIns="0" tIns="0" rIns="0" bIns="0"/>
          <a:lstStyle/>
          <a:p>
            <a:pPr lvl="0" algn="ctr"/>
            <a:r>
              <a:rPr lang="en-US" b="1" dirty="0">
                <a:latin typeface="+mn-lt"/>
              </a:rPr>
              <a:t>Chapter 4</a:t>
            </a:r>
          </a:p>
        </p:txBody>
      </p:sp>
      <p:sp>
        <p:nvSpPr>
          <p:cNvPr id="5" name="Text Placeholder 4"/>
          <p:cNvSpPr>
            <a:spLocks noGrp="1"/>
          </p:cNvSpPr>
          <p:nvPr>
            <p:ph type="body" idx="3"/>
          </p:nvPr>
        </p:nvSpPr>
        <p:spPr>
          <a:xfrm>
            <a:off x="4572000" y="3657603"/>
            <a:ext cx="4114800" cy="804053"/>
          </a:xfrm>
        </p:spPr>
        <p:txBody>
          <a:bodyPr lIns="0" tIns="0" rIns="0" bIns="0"/>
          <a:lstStyle/>
          <a:p>
            <a:pPr algn="ctr"/>
            <a:r>
              <a:rPr lang="en-US" dirty="0"/>
              <a:t>Community Policing: “Guardians,” or “Soldiers”?</a:t>
            </a:r>
          </a:p>
        </p:txBody>
      </p:sp>
      <p:pic>
        <p:nvPicPr>
          <p:cNvPr id="9" name="Picture Placeholder 8" descr="Front Cover: Policing America: Challenges and Best Practices, Tenth Edition By J.Peak and H.Sousa">
            <a:extLst>
              <a:ext uri="{FF2B5EF4-FFF2-40B4-BE49-F238E27FC236}">
                <a16:creationId xmlns:a16="http://schemas.microsoft.com/office/drawing/2014/main" id="{12CC5B71-8BF2-4AA7-8B7E-DB16BFA49E1B}"/>
              </a:ext>
            </a:extLst>
          </p:cNvPr>
          <p:cNvPicPr>
            <a:picLocks noGrp="1" noChangeAspect="1"/>
          </p:cNvPicPr>
          <p:nvPr>
            <p:ph type="pic" sz="quarter" idx="14"/>
          </p:nvPr>
        </p:nvPicPr>
        <p:blipFill>
          <a:blip r:embed="rId3"/>
          <a:stretch>
            <a:fillRect/>
          </a:stretch>
        </p:blipFill>
        <p:spPr>
          <a:xfrm>
            <a:off x="382791" y="1758250"/>
            <a:ext cx="3671821" cy="4553057"/>
          </a:xfrm>
          <a:prstGeom prst="rect">
            <a:avLst/>
          </a:prstGeom>
        </p:spPr>
      </p:pic>
      <p:sp>
        <p:nvSpPr>
          <p:cNvPr id="6" name="Text Placeholder 5"/>
          <p:cNvSpPr>
            <a:spLocks noGrp="1"/>
          </p:cNvSpPr>
          <p:nvPr>
            <p:ph type="body" idx="13"/>
          </p:nvPr>
        </p:nvSpPr>
        <p:spPr>
          <a:xfrm>
            <a:off x="2200275" y="6438315"/>
            <a:ext cx="6626768" cy="362767"/>
          </a:xfrm>
        </p:spPr>
        <p:txBody>
          <a:bodyPr anchor="ctr"/>
          <a:lstStyle/>
          <a:p>
            <a:pPr algn="r"/>
            <a:r>
              <a:rPr lang="en-US" altLang="en-US" sz="1200" dirty="0">
                <a:solidFill>
                  <a:schemeClr val="tx1"/>
                </a:solidFill>
                <a:latin typeface="Verdana"/>
                <a:ea typeface="Verdana" panose="020B0604030504040204" pitchFamily="34" charset="0"/>
                <a:cs typeface="Verdana" panose="020B0604030504040204" pitchFamily="34" charset="0"/>
              </a:rPr>
              <a:t>Copyright © 2021, 2018, 2015, 2012 Pearson Education, Inc. All Rights Reserved</a:t>
            </a:r>
          </a:p>
        </p:txBody>
      </p:sp>
    </p:spTree>
    <p:extLst>
      <p:ext uri="{BB962C8B-B14F-4D97-AF65-F5344CB8AC3E}">
        <p14:creationId xmlns:p14="http://schemas.microsoft.com/office/powerpoint/2010/main" val="279802149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The Problem-Solving Process: SARA</a:t>
            </a:r>
          </a:p>
        </p:txBody>
      </p:sp>
      <p:sp>
        <p:nvSpPr>
          <p:cNvPr id="3" name="Text Placeholder 2"/>
          <p:cNvSpPr>
            <a:spLocks noGrp="1"/>
          </p:cNvSpPr>
          <p:nvPr>
            <p:ph type="body" idx="1"/>
          </p:nvPr>
        </p:nvSpPr>
        <p:spPr>
          <a:xfrm>
            <a:off x="457200" y="1600200"/>
            <a:ext cx="8229600" cy="2720591"/>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O</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 involves a four-stage problem-solving process (SARA)</a:t>
            </a:r>
          </a:p>
          <a:p>
            <a:pPr marL="743001" lvl="1" indent="-255651">
              <a:spcAft>
                <a:spcPct val="0"/>
              </a:spcAft>
              <a:buSzPts val="2400"/>
            </a:pPr>
            <a:r>
              <a:rPr lang="en-US" altLang="en-US" sz="2400" kern="1200" dirty="0">
                <a:solidFill>
                  <a:srgbClr val="000000"/>
                </a:solidFill>
                <a:latin typeface="Arial (Body)"/>
                <a:ea typeface="+mn-ea"/>
                <a:cs typeface="+mn-cs"/>
              </a:rPr>
              <a:t>Scanning</a:t>
            </a:r>
          </a:p>
          <a:p>
            <a:pPr marL="743001" lvl="1" indent="-255651">
              <a:spcAft>
                <a:spcPct val="0"/>
              </a:spcAft>
              <a:buSzPts val="2400"/>
            </a:pPr>
            <a:r>
              <a:rPr lang="en-US" altLang="en-US" sz="2400" kern="1200" dirty="0">
                <a:solidFill>
                  <a:srgbClr val="000000"/>
                </a:solidFill>
                <a:latin typeface="Arial (Body)"/>
                <a:ea typeface="+mn-ea"/>
                <a:cs typeface="+mn-cs"/>
              </a:rPr>
              <a:t>Analysis</a:t>
            </a:r>
          </a:p>
          <a:p>
            <a:pPr marL="743001" lvl="1" indent="-255651">
              <a:spcAft>
                <a:spcPct val="0"/>
              </a:spcAft>
              <a:buSzPts val="2400"/>
            </a:pPr>
            <a:r>
              <a:rPr lang="en-US" altLang="en-US" sz="2400" kern="1200" dirty="0">
                <a:solidFill>
                  <a:srgbClr val="000000"/>
                </a:solidFill>
                <a:latin typeface="Arial (Body)"/>
                <a:ea typeface="+mn-ea"/>
                <a:cs typeface="+mn-cs"/>
              </a:rPr>
              <a:t>Response</a:t>
            </a:r>
          </a:p>
          <a:p>
            <a:pPr marL="743001" lvl="1" indent="-255651">
              <a:spcAft>
                <a:spcPct val="0"/>
              </a:spcAft>
              <a:buSzPts val="2400"/>
            </a:pPr>
            <a:r>
              <a:rPr lang="en-US" altLang="en-US" sz="2400" kern="1200" dirty="0">
                <a:solidFill>
                  <a:srgbClr val="000000"/>
                </a:solidFill>
                <a:latin typeface="Arial (Body)"/>
                <a:ea typeface="+mn-ea"/>
                <a:cs typeface="+mn-cs"/>
              </a:rPr>
              <a:t>Assessment</a:t>
            </a:r>
          </a:p>
        </p:txBody>
      </p:sp>
    </p:spTree>
    <p:extLst>
      <p:ext uri="{BB962C8B-B14F-4D97-AF65-F5344CB8AC3E}">
        <p14:creationId xmlns:p14="http://schemas.microsoft.com/office/powerpoint/2010/main" val="35797903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Scanning: Problem Identification </a:t>
            </a:r>
            <a:r>
              <a:rPr lang="en-US" altLang="en-US" sz="2000" b="0" kern="1200" dirty="0">
                <a:latin typeface="Times New Roman" panose="02020603050405020304" pitchFamily="18" charset="0"/>
                <a:ea typeface="+mj-ea"/>
                <a:cs typeface="Times New Roman" panose="02020603050405020304" pitchFamily="18" charset="0"/>
              </a:rPr>
              <a:t>(1 of 2)</a:t>
            </a:r>
          </a:p>
        </p:txBody>
      </p:sp>
      <p:sp>
        <p:nvSpPr>
          <p:cNvPr id="3" name="Text Placeholder 2"/>
          <p:cNvSpPr>
            <a:spLocks noGrp="1"/>
          </p:cNvSpPr>
          <p:nvPr>
            <p:ph type="body" idx="1"/>
          </p:nvPr>
        </p:nvSpPr>
        <p:spPr>
          <a:xfrm>
            <a:off x="457200" y="1600200"/>
            <a:ext cx="8229600" cy="2921557"/>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Officers identify problems on their beats and look for pattern or persistent repeat incidents</a:t>
            </a:r>
          </a:p>
          <a:p>
            <a:pPr marL="255651" indent="-255651">
              <a:spcAft>
                <a:spcPct val="0"/>
              </a:spcAft>
              <a:buSzPts val="2400"/>
              <a:tabLst/>
            </a:pPr>
            <a:r>
              <a:rPr lang="en-US" altLang="en-US" sz="2400" kern="1200" dirty="0">
                <a:solidFill>
                  <a:srgbClr val="000000"/>
                </a:solidFill>
                <a:latin typeface="Arial (Body)"/>
                <a:ea typeface="+mn-ea"/>
                <a:cs typeface="+mn-cs"/>
              </a:rPr>
              <a:t>Problem: group of 2+ similar incidents that cause harm</a:t>
            </a:r>
          </a:p>
          <a:p>
            <a:pPr marL="255651" lvl="0" indent="-255651">
              <a:spcAft>
                <a:spcPct val="0"/>
              </a:spcAft>
              <a:buSzPts val="2400"/>
              <a:tabLst/>
            </a:pPr>
            <a:r>
              <a:rPr lang="en-US" altLang="en-US" sz="2400" kern="1200" dirty="0">
                <a:solidFill>
                  <a:srgbClr val="000000"/>
                </a:solidFill>
                <a:latin typeface="Arial (Body)"/>
                <a:ea typeface="+mn-ea"/>
                <a:cs typeface="+mn-cs"/>
              </a:rPr>
              <a:t>Purpose of scanning: conduct preliminary inquiry to determine if a problem exists and whether further analysis is needed</a:t>
            </a:r>
          </a:p>
        </p:txBody>
      </p:sp>
    </p:spTree>
    <p:extLst>
      <p:ext uri="{BB962C8B-B14F-4D97-AF65-F5344CB8AC3E}">
        <p14:creationId xmlns:p14="http://schemas.microsoft.com/office/powerpoint/2010/main" val="8397797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Scanning: Problem Identification </a:t>
            </a:r>
            <a:r>
              <a:rPr lang="en-US" altLang="en-US" sz="2000" b="0" kern="1200" dirty="0">
                <a:latin typeface="Times New Roman" panose="02020603050405020304" pitchFamily="18" charset="0"/>
                <a:ea typeface="+mj-ea"/>
                <a:cs typeface="Times New Roman" panose="02020603050405020304" pitchFamily="18" charset="0"/>
              </a:rPr>
              <a:t>(2 of 2)</a:t>
            </a:r>
          </a:p>
        </p:txBody>
      </p:sp>
      <p:sp>
        <p:nvSpPr>
          <p:cNvPr id="3" name="Text Placeholder 2"/>
          <p:cNvSpPr>
            <a:spLocks noGrp="1"/>
          </p:cNvSpPr>
          <p:nvPr>
            <p:ph type="body" idx="1"/>
          </p:nvPr>
        </p:nvSpPr>
        <p:spPr>
          <a:xfrm>
            <a:off x="457200" y="1600200"/>
            <a:ext cx="8229600" cy="2685197"/>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Similarities among incidents include:</a:t>
            </a:r>
          </a:p>
          <a:p>
            <a:pPr marL="741553" lvl="1" indent="-284353">
              <a:spcAft>
                <a:spcPct val="0"/>
              </a:spcAft>
              <a:buSzPts val="2400"/>
            </a:pPr>
            <a:r>
              <a:rPr lang="en-US" altLang="en-US" sz="2400" kern="1200" dirty="0">
                <a:solidFill>
                  <a:srgbClr val="000000"/>
                </a:solidFill>
                <a:latin typeface="Arial (Body)"/>
                <a:ea typeface="+mn-ea"/>
                <a:cs typeface="+mn-cs"/>
              </a:rPr>
              <a:t>Behaviors</a:t>
            </a:r>
          </a:p>
          <a:p>
            <a:pPr marL="741553" lvl="1" indent="-284353">
              <a:spcAft>
                <a:spcPct val="0"/>
              </a:spcAft>
              <a:buSzPts val="2400"/>
            </a:pPr>
            <a:r>
              <a:rPr lang="en-US" altLang="en-US" sz="2400" kern="1200" dirty="0">
                <a:solidFill>
                  <a:srgbClr val="000000"/>
                </a:solidFill>
                <a:latin typeface="Arial (Body)"/>
                <a:ea typeface="+mn-ea"/>
                <a:cs typeface="+mn-cs"/>
              </a:rPr>
              <a:t>Locations</a:t>
            </a:r>
          </a:p>
          <a:p>
            <a:pPr marL="741553" lvl="1" indent="-284353">
              <a:spcAft>
                <a:spcPct val="0"/>
              </a:spcAft>
              <a:buSzPts val="2400"/>
            </a:pPr>
            <a:r>
              <a:rPr lang="en-US" altLang="en-US" sz="2400" kern="1200" dirty="0">
                <a:solidFill>
                  <a:srgbClr val="000000"/>
                </a:solidFill>
                <a:latin typeface="Arial (Body)"/>
                <a:ea typeface="+mn-ea"/>
                <a:cs typeface="+mn-cs"/>
              </a:rPr>
              <a:t>People</a:t>
            </a:r>
          </a:p>
          <a:p>
            <a:pPr marL="741553" lvl="1" indent="-284353">
              <a:spcAft>
                <a:spcPct val="0"/>
              </a:spcAft>
              <a:buSzPts val="2400"/>
            </a:pPr>
            <a:r>
              <a:rPr lang="en-US" altLang="en-US" sz="2400" kern="1200" dirty="0">
                <a:solidFill>
                  <a:srgbClr val="000000"/>
                </a:solidFill>
                <a:latin typeface="Arial (Body)"/>
                <a:ea typeface="+mn-ea"/>
                <a:cs typeface="+mn-cs"/>
              </a:rPr>
              <a:t>Time</a:t>
            </a:r>
          </a:p>
          <a:p>
            <a:pPr marL="741553" lvl="1" indent="-284353">
              <a:spcAft>
                <a:spcPct val="0"/>
              </a:spcAft>
              <a:buSzPts val="2400"/>
            </a:pPr>
            <a:r>
              <a:rPr lang="en-US" altLang="en-US" sz="2400" kern="1200" dirty="0">
                <a:solidFill>
                  <a:srgbClr val="000000"/>
                </a:solidFill>
                <a:latin typeface="Arial (Body)"/>
                <a:ea typeface="+mn-ea"/>
                <a:cs typeface="+mn-cs"/>
              </a:rPr>
              <a:t>Events</a:t>
            </a:r>
          </a:p>
        </p:txBody>
      </p:sp>
    </p:spTree>
    <p:extLst>
      <p:ext uri="{BB962C8B-B14F-4D97-AF65-F5344CB8AC3E}">
        <p14:creationId xmlns:p14="http://schemas.microsoft.com/office/powerpoint/2010/main" val="39132306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Analysis: Heart of Problem Solving</a:t>
            </a:r>
          </a:p>
        </p:txBody>
      </p:sp>
      <p:sp>
        <p:nvSpPr>
          <p:cNvPr id="3" name="Text Placeholder 2"/>
          <p:cNvSpPr>
            <a:spLocks noGrp="1"/>
          </p:cNvSpPr>
          <p:nvPr>
            <p:ph type="body" idx="1"/>
          </p:nvPr>
        </p:nvSpPr>
        <p:spPr>
          <a:xfrm>
            <a:off x="457200" y="1600201"/>
            <a:ext cx="8229600" cy="2700494"/>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Officers seek information about crime problem</a:t>
            </a:r>
          </a:p>
          <a:p>
            <a:pPr marL="255651" lvl="0" indent="-255651">
              <a:spcAft>
                <a:spcPct val="0"/>
              </a:spcAft>
              <a:buSzPts val="2400"/>
              <a:tabLst/>
            </a:pPr>
            <a:r>
              <a:rPr lang="en-US" altLang="en-US" sz="2400" kern="1200" dirty="0">
                <a:solidFill>
                  <a:srgbClr val="000000"/>
                </a:solidFill>
                <a:latin typeface="Arial (Body)"/>
                <a:ea typeface="+mn-ea"/>
                <a:cs typeface="+mn-cs"/>
              </a:rPr>
              <a:t>Cannot develop effective responses to a problem without knowing what is causing it</a:t>
            </a:r>
          </a:p>
          <a:p>
            <a:pPr marL="255651" lvl="0" indent="-255651">
              <a:spcAft>
                <a:spcPct val="0"/>
              </a:spcAft>
              <a:buSzPts val="2400"/>
              <a:tabLst/>
            </a:pPr>
            <a:r>
              <a:rPr lang="en-US" altLang="en-US" sz="2400" kern="1200" dirty="0">
                <a:solidFill>
                  <a:srgbClr val="000000"/>
                </a:solidFill>
                <a:latin typeface="Arial (Body)"/>
                <a:ea typeface="+mn-ea"/>
                <a:cs typeface="+mn-cs"/>
              </a:rPr>
              <a:t>Identify seriousness of problem, know individuals/groups involved and affected, list causes of problem, assess current responses</a:t>
            </a:r>
          </a:p>
        </p:txBody>
      </p:sp>
    </p:spTree>
    <p:extLst>
      <p:ext uri="{BB962C8B-B14F-4D97-AF65-F5344CB8AC3E}">
        <p14:creationId xmlns:p14="http://schemas.microsoft.com/office/powerpoint/2010/main" val="27592191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Methods of Analysis</a:t>
            </a:r>
          </a:p>
        </p:txBody>
      </p:sp>
      <p:sp>
        <p:nvSpPr>
          <p:cNvPr id="3" name="Text Placeholder 2"/>
          <p:cNvSpPr>
            <a:spLocks noGrp="1"/>
          </p:cNvSpPr>
          <p:nvPr>
            <p:ph type="body" idx="1"/>
          </p:nvPr>
        </p:nvSpPr>
        <p:spPr>
          <a:xfrm>
            <a:off x="457200" y="1600201"/>
            <a:ext cx="8229600" cy="2971800"/>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Problem-analysis triangle</a:t>
            </a:r>
          </a:p>
          <a:p>
            <a:pPr marL="741553" lvl="1" indent="-284353">
              <a:spcAft>
                <a:spcPct val="0"/>
              </a:spcAft>
              <a:buSzPts val="2400"/>
            </a:pPr>
            <a:r>
              <a:rPr lang="en-US" altLang="en-US" sz="2400" kern="1200" dirty="0">
                <a:solidFill>
                  <a:srgbClr val="000000"/>
                </a:solidFill>
                <a:latin typeface="Arial (Body)"/>
                <a:ea typeface="+mn-ea"/>
                <a:cs typeface="+mn-cs"/>
              </a:rPr>
              <a:t>Helps officers visualize and understand a problem’s three elements: offender, victim, location</a:t>
            </a:r>
          </a:p>
          <a:p>
            <a:pPr marL="255651" lvl="0" indent="-255651">
              <a:spcAft>
                <a:spcPct val="0"/>
              </a:spcAft>
              <a:buSzPts val="2400"/>
              <a:tabLst/>
            </a:pPr>
            <a:r>
              <a:rPr lang="en-US" altLang="en-US" sz="2400" kern="1200" dirty="0">
                <a:solidFill>
                  <a:srgbClr val="000000"/>
                </a:solidFill>
                <a:latin typeface="Arial (Body)"/>
                <a:ea typeface="+mn-ea"/>
                <a:cs typeface="+mn-cs"/>
              </a:rPr>
              <a:t>Computerized crime mapping and offense reports</a:t>
            </a:r>
          </a:p>
          <a:p>
            <a:pPr marL="255651" lvl="0" indent="-255651">
              <a:spcAft>
                <a:spcPct val="0"/>
              </a:spcAft>
              <a:buSzPts val="2400"/>
              <a:tabLst/>
            </a:pPr>
            <a:r>
              <a:rPr lang="en-US" altLang="en-US" sz="2400" kern="1200" dirty="0">
                <a:solidFill>
                  <a:srgbClr val="000000"/>
                </a:solidFill>
                <a:latin typeface="Arial (Body)"/>
                <a:ea typeface="+mn-ea"/>
                <a:cs typeface="+mn-cs"/>
              </a:rPr>
              <a:t>C</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F</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S analysis</a:t>
            </a:r>
          </a:p>
          <a:p>
            <a:pPr marL="741553" lvl="1" indent="-284353">
              <a:spcAft>
                <a:spcPct val="0"/>
              </a:spcAft>
              <a:buSzPts val="2400"/>
            </a:pPr>
            <a:r>
              <a:rPr lang="en-US" altLang="en-US" sz="2400" kern="1200" dirty="0">
                <a:solidFill>
                  <a:srgbClr val="000000"/>
                </a:solidFill>
                <a:latin typeface="Arial (Body)"/>
                <a:ea typeface="+mn-ea"/>
                <a:cs typeface="+mn-cs"/>
              </a:rPr>
              <a:t>Reveal hot spots of crime and disturbances</a:t>
            </a:r>
          </a:p>
        </p:txBody>
      </p:sp>
    </p:spTree>
    <p:extLst>
      <p:ext uri="{BB962C8B-B14F-4D97-AF65-F5344CB8AC3E}">
        <p14:creationId xmlns:p14="http://schemas.microsoft.com/office/powerpoint/2010/main" val="5570605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Response: Formulation of Tailor-Made Strategies</a:t>
            </a:r>
          </a:p>
        </p:txBody>
      </p:sp>
      <p:sp>
        <p:nvSpPr>
          <p:cNvPr id="3" name="Text Placeholder 2"/>
          <p:cNvSpPr>
            <a:spLocks noGrp="1"/>
          </p:cNvSpPr>
          <p:nvPr>
            <p:ph type="body" idx="1"/>
          </p:nvPr>
        </p:nvSpPr>
        <p:spPr>
          <a:xfrm>
            <a:off x="457200" y="1600201"/>
            <a:ext cx="8229600" cy="2876266"/>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Ultimate challenge in 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O</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a:t>
            </a:r>
          </a:p>
          <a:p>
            <a:pPr marL="741553" lvl="1" indent="-284353">
              <a:spcAft>
                <a:spcPct val="0"/>
              </a:spcAft>
              <a:buSzPts val="2400"/>
            </a:pPr>
            <a:r>
              <a:rPr lang="en-US" altLang="en-US" sz="2400" kern="1200" dirty="0">
                <a:solidFill>
                  <a:srgbClr val="000000"/>
                </a:solidFill>
                <a:latin typeface="Arial (Body)"/>
                <a:ea typeface="+mn-ea"/>
                <a:cs typeface="+mn-cs"/>
              </a:rPr>
              <a:t>Search for most effective way of dealing with a problem</a:t>
            </a:r>
          </a:p>
          <a:p>
            <a:pPr marL="255651" lvl="0" indent="-255651">
              <a:spcAft>
                <a:spcPct val="0"/>
              </a:spcAft>
              <a:buSzPts val="2400"/>
              <a:tabLst/>
            </a:pPr>
            <a:r>
              <a:rPr lang="en-US" altLang="en-US" sz="2400" kern="1200" dirty="0">
                <a:solidFill>
                  <a:srgbClr val="000000"/>
                </a:solidFill>
                <a:latin typeface="Arial (Body)"/>
                <a:ea typeface="+mn-ea"/>
                <a:cs typeface="+mn-cs"/>
              </a:rPr>
              <a:t>Focus is on developing and implementing responses to problem</a:t>
            </a:r>
          </a:p>
          <a:p>
            <a:pPr marL="255651" lvl="0" indent="-255651">
              <a:spcAft>
                <a:spcPct val="0"/>
              </a:spcAft>
              <a:buSzPts val="2400"/>
              <a:tabLst/>
            </a:pPr>
            <a:r>
              <a:rPr lang="en-US" altLang="en-US" sz="2400" kern="1200" dirty="0">
                <a:solidFill>
                  <a:srgbClr val="000000"/>
                </a:solidFill>
                <a:latin typeface="Arial (Body)"/>
                <a:ea typeface="+mn-ea"/>
                <a:cs typeface="+mn-cs"/>
              </a:rPr>
              <a:t>Important to avoid the “quick fix”</a:t>
            </a:r>
          </a:p>
        </p:txBody>
      </p:sp>
    </p:spTree>
    <p:extLst>
      <p:ext uri="{BB962C8B-B14F-4D97-AF65-F5344CB8AC3E}">
        <p14:creationId xmlns:p14="http://schemas.microsoft.com/office/powerpoint/2010/main" val="24699385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Assessment: Evaluation of Overall Effectiveness</a:t>
            </a:r>
          </a:p>
        </p:txBody>
      </p:sp>
      <p:sp>
        <p:nvSpPr>
          <p:cNvPr id="3" name="Text Placeholder 2"/>
          <p:cNvSpPr>
            <a:spLocks noGrp="1"/>
          </p:cNvSpPr>
          <p:nvPr>
            <p:ph type="body" idx="1"/>
          </p:nvPr>
        </p:nvSpPr>
        <p:spPr>
          <a:xfrm>
            <a:off x="457200" y="1600201"/>
            <a:ext cx="8229600" cy="2739788"/>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Evaluate effectiveness of responses</a:t>
            </a:r>
          </a:p>
          <a:p>
            <a:pPr marL="255651" lvl="0" indent="-255651">
              <a:spcAft>
                <a:spcPct val="0"/>
              </a:spcAft>
              <a:buSzPts val="2400"/>
              <a:tabLst/>
            </a:pPr>
            <a:r>
              <a:rPr lang="en-US" altLang="en-US" sz="2400" kern="1200" dirty="0">
                <a:solidFill>
                  <a:srgbClr val="000000"/>
                </a:solidFill>
                <a:latin typeface="Arial (Body)"/>
                <a:ea typeface="+mn-ea"/>
                <a:cs typeface="+mn-cs"/>
              </a:rPr>
              <a:t>Measures: number of arrests, levels of reported crime, response times, clearance rates, citizen complaints, workload indicators</a:t>
            </a:r>
          </a:p>
          <a:p>
            <a:pPr marL="255651" lvl="0" indent="-255651">
              <a:spcAft>
                <a:spcPct val="0"/>
              </a:spcAft>
              <a:buSzPts val="2400"/>
              <a:tabLst/>
            </a:pPr>
            <a:r>
              <a:rPr lang="en-US" altLang="en-US" sz="2400" kern="1200" dirty="0">
                <a:solidFill>
                  <a:srgbClr val="000000"/>
                </a:solidFill>
                <a:latin typeface="Arial (Body)"/>
                <a:ea typeface="+mn-ea"/>
                <a:cs typeface="+mn-cs"/>
              </a:rPr>
              <a:t>Other measures: decreases in related crimes, increased citizen satisfaction, reduced citizen fear</a:t>
            </a:r>
          </a:p>
        </p:txBody>
      </p:sp>
    </p:spTree>
    <p:extLst>
      <p:ext uri="{BB962C8B-B14F-4D97-AF65-F5344CB8AC3E}">
        <p14:creationId xmlns:p14="http://schemas.microsoft.com/office/powerpoint/2010/main" val="34378486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Broader Role for the Street Officer</a:t>
            </a:r>
          </a:p>
        </p:txBody>
      </p:sp>
      <p:sp>
        <p:nvSpPr>
          <p:cNvPr id="3" name="Text Placeholder 2"/>
          <p:cNvSpPr>
            <a:spLocks noGrp="1"/>
          </p:cNvSpPr>
          <p:nvPr>
            <p:ph type="body" idx="1"/>
          </p:nvPr>
        </p:nvSpPr>
        <p:spPr>
          <a:xfrm>
            <a:off x="457200" y="1600200"/>
            <a:ext cx="8229600" cy="1975513"/>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In 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O</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 the line officer is given more discretion and decision-making ability, broader range of responsibilities</a:t>
            </a:r>
          </a:p>
          <a:p>
            <a:pPr marL="255651" lvl="0" indent="-255651">
              <a:spcAft>
                <a:spcPct val="0"/>
              </a:spcAft>
              <a:buSzPts val="2400"/>
              <a:tabLst/>
            </a:pP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O</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 values “thinking” officers</a:t>
            </a:r>
          </a:p>
          <a:p>
            <a:pPr marL="255651" lvl="0" indent="-255651">
              <a:spcAft>
                <a:spcPct val="0"/>
              </a:spcAft>
              <a:buSzPts val="2400"/>
              <a:tabLst/>
            </a:pPr>
            <a:r>
              <a:rPr lang="en-US" altLang="en-US" sz="2400" kern="1200" dirty="0">
                <a:solidFill>
                  <a:srgbClr val="000000"/>
                </a:solidFill>
                <a:latin typeface="Arial (Body)"/>
                <a:ea typeface="+mn-ea"/>
                <a:cs typeface="+mn-cs"/>
              </a:rPr>
              <a:t>Officers do more than just handle calls</a:t>
            </a:r>
          </a:p>
        </p:txBody>
      </p:sp>
    </p:spTree>
    <p:extLst>
      <p:ext uri="{BB962C8B-B14F-4D97-AF65-F5344CB8AC3E}">
        <p14:creationId xmlns:p14="http://schemas.microsoft.com/office/powerpoint/2010/main" val="109859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CompStat </a:t>
            </a:r>
            <a:r>
              <a:rPr lang="en-US" altLang="en-US" sz="2000" b="0" kern="1200" dirty="0">
                <a:latin typeface="Times New Roman" panose="02020603050405020304" pitchFamily="18" charset="0"/>
                <a:ea typeface="+mj-ea"/>
                <a:cs typeface="Times New Roman" panose="02020603050405020304" pitchFamily="18" charset="0"/>
              </a:rPr>
              <a:t>(1 of 2)</a:t>
            </a:r>
          </a:p>
        </p:txBody>
      </p:sp>
      <p:sp>
        <p:nvSpPr>
          <p:cNvPr id="3" name="Text Placeholder 2"/>
          <p:cNvSpPr>
            <a:spLocks noGrp="1"/>
          </p:cNvSpPr>
          <p:nvPr>
            <p:ph type="body" idx="1"/>
          </p:nvPr>
        </p:nvSpPr>
        <p:spPr>
          <a:xfrm>
            <a:off x="457200" y="1600200"/>
            <a:ext cx="8229600" cy="3490415"/>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Designed for the collection and feedback of information on crime and related quality-of-life issues</a:t>
            </a:r>
          </a:p>
          <a:p>
            <a:pPr marL="255651" lvl="0" indent="-255651">
              <a:spcAft>
                <a:spcPct val="0"/>
              </a:spcAft>
              <a:buSzPts val="2400"/>
              <a:tabLst/>
            </a:pPr>
            <a:r>
              <a:rPr lang="en-US" altLang="en-US" sz="2400" kern="1200" dirty="0">
                <a:solidFill>
                  <a:srgbClr val="000000"/>
                </a:solidFill>
                <a:latin typeface="Arial (Body)"/>
                <a:ea typeface="+mn-ea"/>
                <a:cs typeface="+mn-cs"/>
              </a:rPr>
              <a:t>Over half of large agencies adopted / are planning to adopt CompStat</a:t>
            </a:r>
          </a:p>
          <a:p>
            <a:pPr marL="255651" lvl="0" indent="-255651">
              <a:spcAft>
                <a:spcPct val="0"/>
              </a:spcAft>
              <a:buSzPts val="2400"/>
              <a:tabLst/>
            </a:pPr>
            <a:r>
              <a:rPr lang="en-US" altLang="en-US" sz="2400" kern="1200" dirty="0">
                <a:solidFill>
                  <a:srgbClr val="000000"/>
                </a:solidFill>
                <a:latin typeface="Arial (Body)"/>
                <a:ea typeface="+mn-ea"/>
                <a:cs typeface="+mn-cs"/>
              </a:rPr>
              <a:t>Key elements:</a:t>
            </a:r>
          </a:p>
          <a:p>
            <a:pPr marL="741553" lvl="1" indent="-284353">
              <a:spcAft>
                <a:spcPct val="0"/>
              </a:spcAft>
              <a:buSzPts val="2400"/>
            </a:pPr>
            <a:r>
              <a:rPr lang="en-US" altLang="en-US" sz="2400" kern="1200" dirty="0">
                <a:solidFill>
                  <a:srgbClr val="000000"/>
                </a:solidFill>
                <a:latin typeface="Arial (Body)"/>
                <a:ea typeface="+mn-ea"/>
                <a:cs typeface="+mn-cs"/>
              </a:rPr>
              <a:t>Specific objectives; accurate and timely intelligence; effective tactics; rapid deployment; follow-up and assessment</a:t>
            </a:r>
          </a:p>
        </p:txBody>
      </p:sp>
    </p:spTree>
    <p:extLst>
      <p:ext uri="{BB962C8B-B14F-4D97-AF65-F5344CB8AC3E}">
        <p14:creationId xmlns:p14="http://schemas.microsoft.com/office/powerpoint/2010/main" val="25277952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CompStat </a:t>
            </a:r>
            <a:r>
              <a:rPr lang="en-US" altLang="en-US" sz="2000" b="0" kern="1200" dirty="0">
                <a:latin typeface="Times New Roman" panose="02020603050405020304" pitchFamily="18" charset="0"/>
                <a:ea typeface="+mj-ea"/>
                <a:cs typeface="Times New Roman" panose="02020603050405020304" pitchFamily="18" charset="0"/>
              </a:rPr>
              <a:t>(2 of 2)</a:t>
            </a:r>
          </a:p>
        </p:txBody>
      </p:sp>
      <p:sp>
        <p:nvSpPr>
          <p:cNvPr id="3" name="Text Placeholder 2"/>
          <p:cNvSpPr>
            <a:spLocks noGrp="1"/>
          </p:cNvSpPr>
          <p:nvPr>
            <p:ph type="body" idx="1"/>
          </p:nvPr>
        </p:nvSpPr>
        <p:spPr>
          <a:xfrm>
            <a:off x="457200" y="1600201"/>
            <a:ext cx="8229600" cy="1511490"/>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Police think proactively about ways to deal with crime</a:t>
            </a:r>
          </a:p>
          <a:p>
            <a:pPr marL="255651" lvl="0" indent="-255651">
              <a:spcAft>
                <a:spcPct val="0"/>
              </a:spcAft>
              <a:buSzPts val="2400"/>
              <a:tabLst/>
            </a:pPr>
            <a:r>
              <a:rPr lang="en-US" altLang="en-US" sz="2400" kern="1200" dirty="0">
                <a:solidFill>
                  <a:srgbClr val="000000"/>
                </a:solidFill>
                <a:latin typeface="Arial (Body)"/>
                <a:ea typeface="+mn-ea"/>
                <a:cs typeface="+mn-cs"/>
              </a:rPr>
              <a:t>CompStat believed to have played major role in significant crime reductions in U.S.</a:t>
            </a:r>
          </a:p>
        </p:txBody>
      </p:sp>
    </p:spTree>
    <p:extLst>
      <p:ext uri="{BB962C8B-B14F-4D97-AF65-F5344CB8AC3E}">
        <p14:creationId xmlns:p14="http://schemas.microsoft.com/office/powerpoint/2010/main" val="17274460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sz="3200" kern="1200" dirty="0">
                <a:latin typeface="Times New Roman" panose="02020603050405020304" pitchFamily="18" charset="0"/>
                <a:ea typeface="+mj-ea"/>
                <a:cs typeface="Times New Roman" panose="02020603050405020304" pitchFamily="18" charset="0"/>
              </a:rPr>
              <a:t>Lessons from History and Ferguson: A Brief Reflection</a:t>
            </a:r>
          </a:p>
        </p:txBody>
      </p:sp>
      <p:sp>
        <p:nvSpPr>
          <p:cNvPr id="3" name="Text Placeholder 2"/>
          <p:cNvSpPr>
            <a:spLocks noGrp="1"/>
          </p:cNvSpPr>
          <p:nvPr>
            <p:ph type="body" idx="1"/>
          </p:nvPr>
        </p:nvSpPr>
        <p:spPr>
          <a:xfrm>
            <a:off x="457200" y="1600200"/>
            <a:ext cx="8229600" cy="3804313"/>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Long history of poor relations between police and minority communities</a:t>
            </a:r>
          </a:p>
          <a:p>
            <a:pPr marL="255651" lvl="0" indent="-255651">
              <a:spcAft>
                <a:spcPct val="0"/>
              </a:spcAft>
              <a:buSzPts val="2400"/>
              <a:tabLst/>
            </a:pPr>
            <a:r>
              <a:rPr lang="en-US" altLang="en-US" sz="2400" kern="1200" dirty="0">
                <a:solidFill>
                  <a:srgbClr val="000000"/>
                </a:solidFill>
                <a:latin typeface="Arial (Body)"/>
                <a:ea typeface="+mn-ea"/>
                <a:cs typeface="+mn-cs"/>
              </a:rPr>
              <a:t>Major race riots during the 1960s, and those in the late 1980s and early 1990s</a:t>
            </a:r>
          </a:p>
          <a:p>
            <a:pPr marL="743001" lvl="1" indent="-255651">
              <a:spcAft>
                <a:spcPct val="0"/>
              </a:spcAft>
              <a:buSzPts val="2400"/>
            </a:pPr>
            <a:r>
              <a:rPr lang="en-US" altLang="en-US" sz="2400" kern="1200" dirty="0">
                <a:solidFill>
                  <a:srgbClr val="000000"/>
                </a:solidFill>
                <a:latin typeface="Arial (Body)"/>
                <a:ea typeface="+mn-ea"/>
                <a:cs typeface="+mn-cs"/>
              </a:rPr>
              <a:t>Police pitted against protesters</a:t>
            </a:r>
          </a:p>
          <a:p>
            <a:pPr marL="255651" lvl="0" indent="-255651">
              <a:spcAft>
                <a:spcPct val="0"/>
              </a:spcAft>
              <a:buSzPts val="2400"/>
              <a:tabLst/>
            </a:pPr>
            <a:r>
              <a:rPr lang="en-US" altLang="en-US" sz="2400" kern="1200" dirty="0">
                <a:solidFill>
                  <a:srgbClr val="000000"/>
                </a:solidFill>
                <a:latin typeface="Arial (Body)"/>
                <a:ea typeface="+mn-ea"/>
                <a:cs typeface="+mn-cs"/>
              </a:rPr>
              <a:t>Racial profiling/bias-based policing</a:t>
            </a:r>
          </a:p>
        </p:txBody>
      </p:sp>
    </p:spTree>
    <p:extLst>
      <p:ext uri="{BB962C8B-B14F-4D97-AF65-F5344CB8AC3E}">
        <p14:creationId xmlns:p14="http://schemas.microsoft.com/office/powerpoint/2010/main" val="23162239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Crime Prevention</a:t>
            </a:r>
          </a:p>
        </p:txBody>
      </p:sp>
      <p:sp>
        <p:nvSpPr>
          <p:cNvPr id="3" name="Text Placeholder 2"/>
          <p:cNvSpPr>
            <a:spLocks noGrp="1"/>
          </p:cNvSpPr>
          <p:nvPr>
            <p:ph type="body" idx="1"/>
          </p:nvPr>
        </p:nvSpPr>
        <p:spPr>
          <a:xfrm>
            <a:off x="457200" y="1600201"/>
            <a:ext cx="8229600" cy="3080982"/>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Important corollary of community policing and problem-solving</a:t>
            </a:r>
          </a:p>
          <a:p>
            <a:pPr marL="741553" lvl="1" indent="-284353">
              <a:spcAft>
                <a:spcPct val="0"/>
              </a:spcAft>
              <a:buSzPts val="2400"/>
            </a:pPr>
            <a:r>
              <a:rPr lang="en-US" altLang="en-US" sz="2400" kern="1200" dirty="0">
                <a:solidFill>
                  <a:srgbClr val="000000"/>
                </a:solidFill>
                <a:latin typeface="Arial (Body)"/>
                <a:ea typeface="+mn-ea"/>
                <a:cs typeface="+mn-cs"/>
              </a:rPr>
              <a:t>Preferable/cheaper to prevent crime than to solve it</a:t>
            </a:r>
          </a:p>
          <a:p>
            <a:pPr marL="741553" lvl="1" indent="-284353">
              <a:spcAft>
                <a:spcPct val="0"/>
              </a:spcAft>
              <a:buSzPts val="2400"/>
            </a:pPr>
            <a:r>
              <a:rPr lang="en-US" altLang="en-US" sz="2400" kern="1200" dirty="0">
                <a:solidFill>
                  <a:srgbClr val="000000"/>
                </a:solidFill>
                <a:latin typeface="Arial (Body)"/>
                <a:ea typeface="+mn-ea"/>
                <a:cs typeface="+mn-cs"/>
              </a:rPr>
              <a:t>Focus on crime prevention shifts police agency’s purpose</a:t>
            </a:r>
          </a:p>
          <a:p>
            <a:pPr marL="255651" lvl="0" indent="-255651">
              <a:spcAft>
                <a:spcPct val="0"/>
              </a:spcAft>
              <a:buSzPts val="2400"/>
              <a:tabLst/>
            </a:pPr>
            <a:r>
              <a:rPr lang="en-US" altLang="en-US" sz="2400" kern="1200" dirty="0">
                <a:solidFill>
                  <a:srgbClr val="000000"/>
                </a:solidFill>
                <a:latin typeface="Arial (Body)"/>
                <a:ea typeface="+mn-ea"/>
                <a:cs typeface="+mn-cs"/>
              </a:rPr>
              <a:t>At its heart, community policing (and problem solving) is about preventing crime</a:t>
            </a:r>
          </a:p>
        </p:txBody>
      </p:sp>
    </p:spTree>
    <p:extLst>
      <p:ext uri="{BB962C8B-B14F-4D97-AF65-F5344CB8AC3E}">
        <p14:creationId xmlns:p14="http://schemas.microsoft.com/office/powerpoint/2010/main" val="18307398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Crime Prevention through Environmental Design</a:t>
            </a:r>
            <a:r>
              <a:rPr lang="en-US" altLang="en-US" sz="3200" kern="1200" dirty="0">
                <a:latin typeface="Times New Roman" panose="02020603050405020304" pitchFamily="18" charset="0"/>
                <a:ea typeface="+mj-ea"/>
                <a:cs typeface="Times New Roman" panose="02020603050405020304" pitchFamily="18" charset="0"/>
              </a:rPr>
              <a:t> </a:t>
            </a:r>
            <a:r>
              <a:rPr lang="en-US" altLang="en-US" sz="2000" b="0" kern="1200" dirty="0">
                <a:latin typeface="Times New Roman" panose="02020603050405020304" pitchFamily="18" charset="0"/>
                <a:ea typeface="+mj-ea"/>
                <a:cs typeface="Times New Roman" panose="02020603050405020304" pitchFamily="18" charset="0"/>
              </a:rPr>
              <a:t>(1 of 3)</a:t>
            </a:r>
          </a:p>
        </p:txBody>
      </p:sp>
      <p:sp>
        <p:nvSpPr>
          <p:cNvPr id="3" name="Text Placeholder 2"/>
          <p:cNvSpPr>
            <a:spLocks noGrp="1"/>
          </p:cNvSpPr>
          <p:nvPr>
            <p:ph type="body" idx="1"/>
          </p:nvPr>
        </p:nvSpPr>
        <p:spPr>
          <a:xfrm>
            <a:off x="457200" y="1600201"/>
            <a:ext cx="8229600" cy="2152934"/>
          </a:xfrm>
        </p:spPr>
        <p:txBody>
          <a:bodyPr wrap="square" lIns="91425" tIns="91425" rIns="91425" bIns="91425">
            <a:noAutofit/>
          </a:bodyPr>
          <a:lstStyle/>
          <a:p>
            <a:pPr marL="255651" lvl="0" indent="-255651">
              <a:spcAft>
                <a:spcPct val="0"/>
              </a:spcAft>
              <a:buSzPts val="2400"/>
              <a:tabLst/>
            </a:pPr>
            <a:r>
              <a:rPr lang="de-DE" altLang="en-US" sz="2400" kern="1200" dirty="0">
                <a:solidFill>
                  <a:srgbClr val="000000"/>
                </a:solidFill>
                <a:latin typeface="Arial (Body)"/>
                <a:ea typeface="+mn-ea"/>
                <a:cs typeface="+mn-cs"/>
              </a:rPr>
              <a:t>C</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P</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T</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E</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D</a:t>
            </a:r>
            <a:endParaRPr lang="en-US" altLang="en-US" sz="2400" kern="1200" dirty="0">
              <a:solidFill>
                <a:srgbClr val="000000"/>
              </a:solidFill>
              <a:latin typeface="Arial (Body)"/>
              <a:ea typeface="+mn-ea"/>
              <a:cs typeface="+mn-cs"/>
            </a:endParaRPr>
          </a:p>
          <a:p>
            <a:pPr marL="741553" lvl="1" indent="-284353">
              <a:spcAft>
                <a:spcPct val="0"/>
              </a:spcAft>
              <a:buSzPts val="2400"/>
            </a:pPr>
            <a:r>
              <a:rPr lang="en-US" altLang="en-US" sz="2400" kern="1200" dirty="0">
                <a:solidFill>
                  <a:srgbClr val="000000"/>
                </a:solidFill>
                <a:latin typeface="Arial (Body)"/>
                <a:ea typeface="+mn-ea"/>
                <a:cs typeface="+mn-cs"/>
              </a:rPr>
              <a:t>The “proper design and effective use of the environment that can lead to a reduction in the fear and incidence of crime and an improvement in the quality of life”</a:t>
            </a:r>
          </a:p>
        </p:txBody>
      </p:sp>
    </p:spTree>
    <p:extLst>
      <p:ext uri="{BB962C8B-B14F-4D97-AF65-F5344CB8AC3E}">
        <p14:creationId xmlns:p14="http://schemas.microsoft.com/office/powerpoint/2010/main" val="2168374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Crime Prevention through Environmental Design</a:t>
            </a:r>
            <a:r>
              <a:rPr lang="en-US" altLang="en-US" sz="3200" kern="1200" dirty="0">
                <a:latin typeface="Times New Roman" panose="02020603050405020304" pitchFamily="18" charset="0"/>
                <a:ea typeface="+mj-ea"/>
                <a:cs typeface="Times New Roman" panose="02020603050405020304" pitchFamily="18" charset="0"/>
              </a:rPr>
              <a:t> </a:t>
            </a:r>
            <a:r>
              <a:rPr lang="en-US" altLang="en-US" sz="2000" b="0" kern="1200" dirty="0">
                <a:latin typeface="Times New Roman" panose="02020603050405020304" pitchFamily="18" charset="0"/>
                <a:ea typeface="+mj-ea"/>
                <a:cs typeface="Times New Roman" panose="02020603050405020304" pitchFamily="18" charset="0"/>
              </a:rPr>
              <a:t>(2 of 3)</a:t>
            </a:r>
          </a:p>
        </p:txBody>
      </p:sp>
      <p:sp>
        <p:nvSpPr>
          <p:cNvPr id="3" name="Text Placeholder 2"/>
          <p:cNvSpPr>
            <a:spLocks noGrp="1"/>
          </p:cNvSpPr>
          <p:nvPr>
            <p:ph type="body" idx="1"/>
          </p:nvPr>
        </p:nvSpPr>
        <p:spPr>
          <a:xfrm>
            <a:off x="457200" y="1600201"/>
            <a:ext cx="8229600" cy="1961866"/>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Three key principles</a:t>
            </a:r>
          </a:p>
          <a:p>
            <a:pPr marL="741553" lvl="1" indent="-284353">
              <a:spcAft>
                <a:spcPct val="0"/>
              </a:spcAft>
              <a:buSzPts val="2400"/>
            </a:pPr>
            <a:r>
              <a:rPr lang="en-US" altLang="en-US" sz="2400" kern="1200" dirty="0">
                <a:solidFill>
                  <a:srgbClr val="000000"/>
                </a:solidFill>
                <a:latin typeface="Arial (Body)"/>
                <a:ea typeface="+mn-ea"/>
                <a:cs typeface="+mn-cs"/>
              </a:rPr>
              <a:t>Natural access control</a:t>
            </a:r>
          </a:p>
          <a:p>
            <a:pPr marL="741553" lvl="1" indent="-284353">
              <a:spcAft>
                <a:spcPct val="0"/>
              </a:spcAft>
              <a:buSzPts val="2400"/>
            </a:pPr>
            <a:r>
              <a:rPr lang="en-US" altLang="en-US" sz="2400" kern="1200" dirty="0">
                <a:solidFill>
                  <a:srgbClr val="000000"/>
                </a:solidFill>
                <a:latin typeface="Arial (Body)"/>
                <a:ea typeface="+mn-ea"/>
                <a:cs typeface="+mn-cs"/>
              </a:rPr>
              <a:t>Natural surveillance</a:t>
            </a:r>
          </a:p>
          <a:p>
            <a:pPr marL="741553" lvl="1" indent="-284353">
              <a:spcAft>
                <a:spcPct val="0"/>
              </a:spcAft>
              <a:buSzPts val="2400"/>
            </a:pPr>
            <a:r>
              <a:rPr lang="en-US" altLang="en-US" sz="2400" kern="1200" dirty="0">
                <a:solidFill>
                  <a:srgbClr val="000000"/>
                </a:solidFill>
                <a:latin typeface="Arial (Body)"/>
                <a:ea typeface="+mn-ea"/>
                <a:cs typeface="+mn-cs"/>
              </a:rPr>
              <a:t>Territorial reinforcement</a:t>
            </a:r>
          </a:p>
        </p:txBody>
      </p:sp>
    </p:spTree>
    <p:extLst>
      <p:ext uri="{BB962C8B-B14F-4D97-AF65-F5344CB8AC3E}">
        <p14:creationId xmlns:p14="http://schemas.microsoft.com/office/powerpoint/2010/main" val="32883508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Crime Prevention through Environmental Design</a:t>
            </a:r>
            <a:r>
              <a:rPr lang="en-US" altLang="en-US" sz="3200" kern="1200" dirty="0">
                <a:latin typeface="Times New Roman" panose="02020603050405020304" pitchFamily="18" charset="0"/>
                <a:ea typeface="+mj-ea"/>
                <a:cs typeface="Times New Roman" panose="02020603050405020304" pitchFamily="18" charset="0"/>
              </a:rPr>
              <a:t> </a:t>
            </a:r>
            <a:r>
              <a:rPr lang="en-US" altLang="en-US" sz="2000" b="0" kern="1200" dirty="0">
                <a:latin typeface="Times New Roman" panose="02020603050405020304" pitchFamily="18" charset="0"/>
                <a:ea typeface="+mj-ea"/>
                <a:cs typeface="Times New Roman" panose="02020603050405020304" pitchFamily="18" charset="0"/>
              </a:rPr>
              <a:t>(3 of 3)</a:t>
            </a:r>
          </a:p>
        </p:txBody>
      </p:sp>
      <p:sp>
        <p:nvSpPr>
          <p:cNvPr id="3" name="Text Placeholder 2"/>
          <p:cNvSpPr>
            <a:spLocks noGrp="1"/>
          </p:cNvSpPr>
          <p:nvPr>
            <p:ph type="body" idx="1"/>
          </p:nvPr>
        </p:nvSpPr>
        <p:spPr>
          <a:xfrm>
            <a:off x="457200" y="1600200"/>
            <a:ext cx="8229600" cy="2671549"/>
          </a:xfrm>
        </p:spPr>
        <p:txBody>
          <a:bodyPr wrap="square" lIns="91425" tIns="91425" rIns="91425" bIns="91425">
            <a:noAutofit/>
          </a:bodyPr>
          <a:lstStyle/>
          <a:p>
            <a:pPr marL="255651" lvl="0" indent="-255651">
              <a:spcAft>
                <a:spcPct val="0"/>
              </a:spcAft>
              <a:buSzPts val="2400"/>
              <a:tabLst/>
            </a:pPr>
            <a:r>
              <a:rPr lang="de-DE" altLang="en-US" sz="2400" kern="1200" dirty="0">
                <a:solidFill>
                  <a:srgbClr val="000000"/>
                </a:solidFill>
                <a:latin typeface="Arial (Body)"/>
                <a:ea typeface="+mn-ea"/>
                <a:cs typeface="+mn-cs"/>
              </a:rPr>
              <a:t>C</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P</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T</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E</a:t>
            </a:r>
            <a:r>
              <a:rPr lang="de-DE" altLang="en-US" sz="100" kern="1200" dirty="0">
                <a:solidFill>
                  <a:srgbClr val="000000"/>
                </a:solidFill>
                <a:latin typeface="Arial (Body)"/>
                <a:ea typeface="+mn-ea"/>
                <a:cs typeface="+mn-cs"/>
              </a:rPr>
              <a:t> </a:t>
            </a:r>
            <a:r>
              <a:rPr lang="de-DE" altLang="en-US" sz="2400" kern="1200" dirty="0">
                <a:solidFill>
                  <a:srgbClr val="000000"/>
                </a:solidFill>
                <a:latin typeface="Arial (Body)"/>
                <a:ea typeface="+mn-ea"/>
                <a:cs typeface="+mn-cs"/>
              </a:rPr>
              <a:t>D </a:t>
            </a:r>
            <a:r>
              <a:rPr lang="en-US" altLang="en-US" sz="2400" kern="1200" dirty="0">
                <a:solidFill>
                  <a:srgbClr val="000000"/>
                </a:solidFill>
                <a:latin typeface="Arial (Body)"/>
                <a:ea typeface="+mn-ea"/>
                <a:cs typeface="+mn-cs"/>
              </a:rPr>
              <a:t>planning requires five types of information</a:t>
            </a:r>
          </a:p>
          <a:p>
            <a:pPr marL="741553" lvl="1" indent="-284353">
              <a:spcAft>
                <a:spcPct val="0"/>
              </a:spcAft>
              <a:buSzPts val="2400"/>
            </a:pPr>
            <a:r>
              <a:rPr lang="en-US" altLang="en-US" sz="2400" kern="1200" dirty="0">
                <a:solidFill>
                  <a:srgbClr val="000000"/>
                </a:solidFill>
                <a:latin typeface="Arial (Body)"/>
                <a:ea typeface="+mn-ea"/>
                <a:cs typeface="+mn-cs"/>
              </a:rPr>
              <a:t>Crime analysis information</a:t>
            </a:r>
          </a:p>
          <a:p>
            <a:pPr marL="741553" lvl="1" indent="-284353">
              <a:spcAft>
                <a:spcPct val="0"/>
              </a:spcAft>
              <a:buSzPts val="2400"/>
            </a:pPr>
            <a:r>
              <a:rPr lang="en-US" altLang="en-US" sz="2400" kern="1200" dirty="0">
                <a:solidFill>
                  <a:srgbClr val="000000"/>
                </a:solidFill>
                <a:latin typeface="Arial (Body)"/>
                <a:ea typeface="+mn-ea"/>
                <a:cs typeface="+mn-cs"/>
              </a:rPr>
              <a:t>Demographics</a:t>
            </a:r>
          </a:p>
          <a:p>
            <a:pPr marL="741553" lvl="1" indent="-284353">
              <a:spcAft>
                <a:spcPct val="0"/>
              </a:spcAft>
              <a:buSzPts val="2400"/>
            </a:pPr>
            <a:r>
              <a:rPr lang="en-US" altLang="en-US" sz="2400" kern="1200" dirty="0">
                <a:solidFill>
                  <a:srgbClr val="000000"/>
                </a:solidFill>
                <a:latin typeface="Arial (Body)"/>
                <a:ea typeface="+mn-ea"/>
                <a:cs typeface="+mn-cs"/>
              </a:rPr>
              <a:t>Land use information</a:t>
            </a:r>
          </a:p>
          <a:p>
            <a:pPr marL="741553" lvl="1" indent="-284353">
              <a:spcAft>
                <a:spcPct val="0"/>
              </a:spcAft>
              <a:buSzPts val="2400"/>
            </a:pPr>
            <a:r>
              <a:rPr lang="en-US" altLang="en-US" sz="2400" kern="1200" dirty="0">
                <a:solidFill>
                  <a:srgbClr val="000000"/>
                </a:solidFill>
                <a:latin typeface="Arial (Body)"/>
                <a:ea typeface="+mn-ea"/>
                <a:cs typeface="+mn-cs"/>
              </a:rPr>
              <a:t>Observations</a:t>
            </a:r>
          </a:p>
          <a:p>
            <a:pPr marL="741553" lvl="1" indent="-284353">
              <a:spcAft>
                <a:spcPct val="0"/>
              </a:spcAft>
              <a:buSzPts val="2400"/>
            </a:pPr>
            <a:r>
              <a:rPr lang="en-US" altLang="en-US" sz="2400" kern="1200" dirty="0">
                <a:solidFill>
                  <a:srgbClr val="000000"/>
                </a:solidFill>
                <a:latin typeface="Arial (Body)"/>
                <a:ea typeface="+mn-ea"/>
                <a:cs typeface="+mn-cs"/>
              </a:rPr>
              <a:t>Resident information</a:t>
            </a:r>
          </a:p>
        </p:txBody>
      </p:sp>
    </p:spTree>
    <p:extLst>
      <p:ext uri="{BB962C8B-B14F-4D97-AF65-F5344CB8AC3E}">
        <p14:creationId xmlns:p14="http://schemas.microsoft.com/office/powerpoint/2010/main" val="155747010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Repeat Victimization </a:t>
            </a:r>
            <a:r>
              <a:rPr lang="en-US" altLang="en-US" sz="2000" b="0" kern="1200" dirty="0">
                <a:latin typeface="Times New Roman" panose="02020603050405020304" pitchFamily="18" charset="0"/>
                <a:ea typeface="+mj-ea"/>
                <a:cs typeface="Times New Roman" panose="02020603050405020304" pitchFamily="18" charset="0"/>
              </a:rPr>
              <a:t>(1 of 2)</a:t>
            </a:r>
          </a:p>
        </p:txBody>
      </p:sp>
      <p:sp>
        <p:nvSpPr>
          <p:cNvPr id="3" name="Text Placeholder 2"/>
          <p:cNvSpPr>
            <a:spLocks noGrp="1"/>
          </p:cNvSpPr>
          <p:nvPr>
            <p:ph type="body" idx="1"/>
          </p:nvPr>
        </p:nvSpPr>
        <p:spPr>
          <a:xfrm>
            <a:off x="457200" y="1600200"/>
            <a:ext cx="8229600" cy="2330355"/>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Underlying premise</a:t>
            </a:r>
          </a:p>
          <a:p>
            <a:pPr marL="741553" lvl="1" indent="-284353">
              <a:spcAft>
                <a:spcPct val="0"/>
              </a:spcAft>
              <a:buSzPts val="2400"/>
            </a:pPr>
            <a:r>
              <a:rPr lang="en-US" altLang="en-US" sz="2400" kern="1200" dirty="0">
                <a:solidFill>
                  <a:srgbClr val="000000"/>
                </a:solidFill>
                <a:latin typeface="Arial (Body)"/>
                <a:ea typeface="+mn-ea"/>
                <a:cs typeface="+mn-cs"/>
              </a:rPr>
              <a:t>If the police want to know where a crime will occur next, they should look at where it happened last</a:t>
            </a:r>
          </a:p>
          <a:p>
            <a:pPr marL="255651" lvl="0" indent="-255651">
              <a:spcAft>
                <a:spcPct val="0"/>
              </a:spcAft>
              <a:buSzPts val="2400"/>
              <a:tabLst/>
            </a:pPr>
            <a:r>
              <a:rPr lang="en-US" altLang="en-US" sz="2400" kern="1200" dirty="0">
                <a:solidFill>
                  <a:srgbClr val="000000"/>
                </a:solidFill>
                <a:latin typeface="Arial (Body)"/>
                <a:ea typeface="+mn-ea"/>
                <a:cs typeface="+mn-cs"/>
              </a:rPr>
              <a:t>Need to incorporate R</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V knowledge into formal crime-prevention efforts</a:t>
            </a:r>
          </a:p>
        </p:txBody>
      </p:sp>
    </p:spTree>
    <p:extLst>
      <p:ext uri="{BB962C8B-B14F-4D97-AF65-F5344CB8AC3E}">
        <p14:creationId xmlns:p14="http://schemas.microsoft.com/office/powerpoint/2010/main" val="4788439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Repeat Victimization </a:t>
            </a:r>
            <a:r>
              <a:rPr lang="en-US" altLang="en-US" sz="2000" b="0" kern="1200" dirty="0">
                <a:latin typeface="Times New Roman" panose="02020603050405020304" pitchFamily="18" charset="0"/>
                <a:ea typeface="+mj-ea"/>
                <a:cs typeface="Times New Roman" panose="02020603050405020304" pitchFamily="18" charset="0"/>
              </a:rPr>
              <a:t>(2 of 2)</a:t>
            </a:r>
          </a:p>
        </p:txBody>
      </p:sp>
      <p:sp>
        <p:nvSpPr>
          <p:cNvPr id="3" name="Text Placeholder 2"/>
          <p:cNvSpPr>
            <a:spLocks noGrp="1"/>
          </p:cNvSpPr>
          <p:nvPr>
            <p:ph type="body" idx="1"/>
          </p:nvPr>
        </p:nvSpPr>
        <p:spPr>
          <a:xfrm>
            <a:off x="457200" y="1600200"/>
            <a:ext cx="8229600" cy="1879979"/>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R</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V is arguably the best single predictor routinely available to the police</a:t>
            </a:r>
          </a:p>
          <a:p>
            <a:pPr marL="255651" lvl="0" indent="-255651">
              <a:spcAft>
                <a:spcPct val="0"/>
              </a:spcAft>
              <a:buSzPts val="2400"/>
              <a:tabLst/>
            </a:pPr>
            <a:r>
              <a:rPr lang="en-US" altLang="en-US" sz="2400" kern="1200" dirty="0">
                <a:solidFill>
                  <a:srgbClr val="000000"/>
                </a:solidFill>
                <a:latin typeface="Arial (Body)"/>
                <a:ea typeface="+mn-ea"/>
                <a:cs typeface="+mn-cs"/>
              </a:rPr>
              <a:t>A small number of victims accounts for a disproportionate number of victimizations</a:t>
            </a:r>
          </a:p>
        </p:txBody>
      </p:sp>
    </p:spTree>
    <p:extLst>
      <p:ext uri="{BB962C8B-B14F-4D97-AF65-F5344CB8AC3E}">
        <p14:creationId xmlns:p14="http://schemas.microsoft.com/office/powerpoint/2010/main" val="527849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An Emerging Paradigm: Smart Policing</a:t>
            </a:r>
          </a:p>
        </p:txBody>
      </p:sp>
      <p:sp>
        <p:nvSpPr>
          <p:cNvPr id="3" name="Text Placeholder 2"/>
          <p:cNvSpPr>
            <a:spLocks noGrp="1"/>
          </p:cNvSpPr>
          <p:nvPr>
            <p:ph type="body" idx="1"/>
          </p:nvPr>
        </p:nvSpPr>
        <p:spPr>
          <a:xfrm>
            <a:off x="457200" y="1600200"/>
            <a:ext cx="8229600" cy="3243105"/>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Emphasis on use of data and analytics, improved crime analysis, performance measurement, evaluation research</a:t>
            </a:r>
          </a:p>
          <a:p>
            <a:pPr marL="255651" lvl="0" indent="-255651">
              <a:spcAft>
                <a:spcPct val="0"/>
              </a:spcAft>
              <a:buSzPts val="2400"/>
              <a:tabLst/>
            </a:pPr>
            <a:r>
              <a:rPr lang="en-US" altLang="en-US" sz="2400" kern="1200" dirty="0">
                <a:solidFill>
                  <a:srgbClr val="000000"/>
                </a:solidFill>
                <a:latin typeface="Arial (Body)"/>
                <a:ea typeface="+mn-ea"/>
                <a:cs typeface="+mn-cs"/>
              </a:rPr>
              <a:t>Key element is police/researcher partnership</a:t>
            </a:r>
          </a:p>
          <a:p>
            <a:pPr marL="255651" lvl="0" indent="-255651">
              <a:spcAft>
                <a:spcPct val="0"/>
              </a:spcAft>
              <a:buSzPts val="2400"/>
              <a:tabLst/>
            </a:pPr>
            <a:r>
              <a:rPr lang="en-US" altLang="en-US" sz="2400" kern="1200" dirty="0">
                <a:solidFill>
                  <a:srgbClr val="000000"/>
                </a:solidFill>
                <a:latin typeface="Arial (Body)"/>
                <a:ea typeface="+mn-ea"/>
                <a:cs typeface="+mn-cs"/>
              </a:rPr>
              <a:t>Focus on developing a stronger base of evidence in policing</a:t>
            </a:r>
          </a:p>
          <a:p>
            <a:pPr marL="255651" lvl="0" indent="-255651">
              <a:spcAft>
                <a:spcPct val="0"/>
              </a:spcAft>
              <a:buSzPts val="2400"/>
              <a:tabLst/>
            </a:pPr>
            <a:r>
              <a:rPr lang="en-US" altLang="en-US" sz="2400" kern="1200" dirty="0">
                <a:solidFill>
                  <a:srgbClr val="000000"/>
                </a:solidFill>
                <a:latin typeface="Arial (Body)"/>
                <a:ea typeface="+mn-ea"/>
                <a:cs typeface="+mn-cs"/>
              </a:rPr>
              <a:t>Call for more sophisticated research designs when evaluating police strategies</a:t>
            </a:r>
          </a:p>
        </p:txBody>
      </p:sp>
    </p:spTree>
    <p:extLst>
      <p:ext uri="{BB962C8B-B14F-4D97-AF65-F5344CB8AC3E}">
        <p14:creationId xmlns:p14="http://schemas.microsoft.com/office/powerpoint/2010/main" val="3303577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How it Works: An Array of Strategies and Tactics </a:t>
            </a:r>
            <a:r>
              <a:rPr lang="en-US" altLang="en-US" sz="2000" kern="1200" dirty="0">
                <a:latin typeface="Times New Roman" panose="02020603050405020304" pitchFamily="18" charset="0"/>
                <a:ea typeface="+mj-ea"/>
                <a:cs typeface="Times New Roman" panose="02020603050405020304" pitchFamily="18" charset="0"/>
              </a:rPr>
              <a:t>(1 of 2)</a:t>
            </a:r>
          </a:p>
        </p:txBody>
      </p:sp>
      <p:sp>
        <p:nvSpPr>
          <p:cNvPr id="3" name="Text Placeholder 2"/>
          <p:cNvSpPr>
            <a:spLocks noGrp="1"/>
          </p:cNvSpPr>
          <p:nvPr>
            <p:ph type="body" idx="1"/>
          </p:nvPr>
        </p:nvSpPr>
        <p:spPr>
          <a:xfrm>
            <a:off x="457200" y="1600200"/>
            <a:ext cx="8229600" cy="3162869"/>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S</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I has produced an impressive array of strategies and tactics</a:t>
            </a:r>
          </a:p>
          <a:p>
            <a:pPr marL="741553" lvl="1" indent="-284353">
              <a:spcAft>
                <a:spcPct val="0"/>
              </a:spcAft>
              <a:buSzPts val="2400"/>
            </a:pPr>
            <a:r>
              <a:rPr lang="en-US" altLang="en-US" sz="2400" kern="1200" dirty="0">
                <a:solidFill>
                  <a:srgbClr val="000000"/>
                </a:solidFill>
                <a:latin typeface="Arial (Body)"/>
                <a:ea typeface="+mn-ea"/>
                <a:cs typeface="+mn-cs"/>
              </a:rPr>
              <a:t>Hot spot and place-based strategies</a:t>
            </a:r>
          </a:p>
          <a:p>
            <a:pPr marL="741553" lvl="1" indent="-284353">
              <a:spcAft>
                <a:spcPct val="0"/>
              </a:spcAft>
              <a:buSzPts val="2400"/>
            </a:pPr>
            <a:r>
              <a:rPr lang="en-US" altLang="en-US" sz="2400" kern="1200" dirty="0">
                <a:solidFill>
                  <a:srgbClr val="000000"/>
                </a:solidFill>
                <a:latin typeface="Arial (Body)"/>
                <a:ea typeface="+mn-ea"/>
                <a:cs typeface="+mn-cs"/>
              </a:rPr>
              <a:t>Offender-based approaches</a:t>
            </a:r>
          </a:p>
          <a:p>
            <a:pPr marL="741553" lvl="1" indent="-284353">
              <a:spcAft>
                <a:spcPct val="0"/>
              </a:spcAft>
              <a:buSzPts val="2400"/>
            </a:pPr>
            <a:r>
              <a:rPr lang="en-US" altLang="en-US" sz="2400" kern="1200" dirty="0">
                <a:solidFill>
                  <a:srgbClr val="000000"/>
                </a:solidFill>
                <a:latin typeface="Arial (Body)"/>
                <a:ea typeface="+mn-ea"/>
                <a:cs typeface="+mn-cs"/>
              </a:rPr>
              <a:t>Applications of the S</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A</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R</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A problem-solving model</a:t>
            </a:r>
          </a:p>
          <a:p>
            <a:pPr marL="741553" lvl="1" indent="-284353">
              <a:spcAft>
                <a:spcPct val="0"/>
              </a:spcAft>
              <a:buSzPts val="2400"/>
            </a:pPr>
            <a:r>
              <a:rPr lang="en-US" altLang="en-US" sz="2400" kern="1200" dirty="0">
                <a:solidFill>
                  <a:srgbClr val="000000"/>
                </a:solidFill>
                <a:latin typeface="Arial (Body)"/>
                <a:ea typeface="+mn-ea"/>
                <a:cs typeface="+mn-cs"/>
              </a:rPr>
              <a:t>Applications of community policing</a:t>
            </a:r>
          </a:p>
          <a:p>
            <a:pPr marL="741553" lvl="1" indent="-284353">
              <a:spcAft>
                <a:spcPct val="0"/>
              </a:spcAft>
              <a:buSzPts val="2400"/>
            </a:pPr>
            <a:r>
              <a:rPr lang="en-US" altLang="en-US" sz="2400" kern="1200" dirty="0">
                <a:solidFill>
                  <a:srgbClr val="000000"/>
                </a:solidFill>
                <a:latin typeface="Arial (Body)"/>
                <a:ea typeface="+mn-ea"/>
                <a:cs typeface="+mn-cs"/>
              </a:rPr>
              <a:t>Technological approaches</a:t>
            </a:r>
          </a:p>
        </p:txBody>
      </p:sp>
    </p:spTree>
    <p:extLst>
      <p:ext uri="{BB962C8B-B14F-4D97-AF65-F5344CB8AC3E}">
        <p14:creationId xmlns:p14="http://schemas.microsoft.com/office/powerpoint/2010/main" val="37034199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How it Works: An Array of Strategies and Tactics </a:t>
            </a:r>
            <a:r>
              <a:rPr lang="en-US" altLang="en-US" sz="2000" kern="1200" dirty="0">
                <a:latin typeface="Times New Roman" panose="02020603050405020304" pitchFamily="18" charset="0"/>
                <a:ea typeface="+mj-ea"/>
                <a:cs typeface="Times New Roman" panose="02020603050405020304" pitchFamily="18" charset="0"/>
              </a:rPr>
              <a:t>(2 of 2)</a:t>
            </a:r>
            <a:endParaRPr lang="en-US" altLang="en-US" kern="1200" dirty="0">
              <a:latin typeface="Times New Roman" panose="02020603050405020304" pitchFamily="18" charset="0"/>
              <a:ea typeface="+mj-ea"/>
              <a:cs typeface="Times New Roman" panose="02020603050405020304" pitchFamily="18" charset="0"/>
            </a:endParaRPr>
          </a:p>
        </p:txBody>
      </p:sp>
      <p:sp>
        <p:nvSpPr>
          <p:cNvPr id="3" name="Text Placeholder 2"/>
          <p:cNvSpPr>
            <a:spLocks noGrp="1"/>
          </p:cNvSpPr>
          <p:nvPr>
            <p:ph type="body" idx="1"/>
          </p:nvPr>
        </p:nvSpPr>
        <p:spPr>
          <a:xfrm>
            <a:off x="457200" y="1600200"/>
            <a:ext cx="8229600" cy="3394881"/>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Results thus far are promising:</a:t>
            </a:r>
          </a:p>
          <a:p>
            <a:pPr marL="741553" lvl="1" indent="-284353">
              <a:spcAft>
                <a:spcPct val="0"/>
              </a:spcAft>
              <a:buSzPts val="2400"/>
            </a:pPr>
            <a:r>
              <a:rPr lang="en-US" altLang="en-US" sz="2400" kern="1200" dirty="0">
                <a:solidFill>
                  <a:srgbClr val="000000"/>
                </a:solidFill>
                <a:latin typeface="Arial (Body)"/>
                <a:ea typeface="+mn-ea"/>
                <a:cs typeface="+mn-cs"/>
              </a:rPr>
              <a:t>S</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I initiatives have reduced violent crime</a:t>
            </a:r>
          </a:p>
          <a:p>
            <a:pPr marL="741553" lvl="1" indent="-284353">
              <a:spcAft>
                <a:spcPct val="0"/>
              </a:spcAft>
              <a:buSzPts val="2400"/>
            </a:pPr>
            <a:r>
              <a:rPr lang="en-US" altLang="en-US" sz="2400" kern="1200" dirty="0">
                <a:solidFill>
                  <a:srgbClr val="000000"/>
                </a:solidFill>
                <a:latin typeface="Arial (Body)"/>
                <a:ea typeface="+mn-ea"/>
                <a:cs typeface="+mn-cs"/>
              </a:rPr>
              <a:t>S</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I initiatives have reduced service calls and property crime</a:t>
            </a:r>
          </a:p>
          <a:p>
            <a:pPr marL="741553" lvl="1" indent="-284353">
              <a:spcAft>
                <a:spcPct val="0"/>
              </a:spcAft>
              <a:buSzPts val="2400"/>
            </a:pPr>
            <a:r>
              <a:rPr lang="en-US" altLang="en-US" sz="2400" kern="1200" dirty="0">
                <a:solidFill>
                  <a:srgbClr val="000000"/>
                </a:solidFill>
                <a:latin typeface="Arial (Body)"/>
                <a:ea typeface="+mn-ea"/>
                <a:cs typeface="+mn-cs"/>
              </a:rPr>
              <a:t>S</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I initiatives are examining the impact of body-worn cameras on police</a:t>
            </a:r>
          </a:p>
          <a:p>
            <a:pPr marL="741553" lvl="1" indent="-284353">
              <a:spcAft>
                <a:spcPct val="0"/>
              </a:spcAft>
              <a:buSzPts val="2400"/>
            </a:pPr>
            <a:r>
              <a:rPr lang="en-US" altLang="en-US" sz="2400" kern="1200" dirty="0">
                <a:solidFill>
                  <a:srgbClr val="000000"/>
                </a:solidFill>
                <a:latin typeface="Arial (Body)"/>
                <a:ea typeface="+mn-ea"/>
                <a:cs typeface="+mn-cs"/>
              </a:rPr>
              <a:t>S</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I initiatives are testing innovations in intelligence-led and predictive policing</a:t>
            </a:r>
          </a:p>
        </p:txBody>
      </p:sp>
    </p:spTree>
    <p:extLst>
      <p:ext uri="{BB962C8B-B14F-4D97-AF65-F5344CB8AC3E}">
        <p14:creationId xmlns:p14="http://schemas.microsoft.com/office/powerpoint/2010/main" val="414928691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Community Policing and Cybercrime</a:t>
            </a:r>
          </a:p>
        </p:txBody>
      </p:sp>
      <p:sp>
        <p:nvSpPr>
          <p:cNvPr id="3" name="Text Placeholder 2"/>
          <p:cNvSpPr>
            <a:spLocks noGrp="1"/>
          </p:cNvSpPr>
          <p:nvPr>
            <p:ph type="body" idx="1"/>
          </p:nvPr>
        </p:nvSpPr>
        <p:spPr>
          <a:xfrm>
            <a:off x="457200" y="1600201"/>
            <a:ext cx="8229600" cy="2811026"/>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Cybercrime</a:t>
            </a:r>
          </a:p>
          <a:p>
            <a:pPr marL="743001" lvl="1" indent="-255651">
              <a:spcAft>
                <a:spcPct val="0"/>
              </a:spcAft>
              <a:buSzPts val="2400"/>
            </a:pPr>
            <a:r>
              <a:rPr lang="en-US" altLang="en-US" sz="2400" kern="1200" dirty="0">
                <a:solidFill>
                  <a:srgbClr val="000000"/>
                </a:solidFill>
                <a:latin typeface="Arial (Body)"/>
                <a:ea typeface="+mn-ea"/>
                <a:cs typeface="+mn-cs"/>
              </a:rPr>
              <a:t>Involves electronic manipulation of data</a:t>
            </a:r>
          </a:p>
          <a:p>
            <a:pPr marL="743001" lvl="1" indent="-255651">
              <a:spcAft>
                <a:spcPct val="0"/>
              </a:spcAft>
              <a:buSzPts val="2400"/>
            </a:pPr>
            <a:r>
              <a:rPr lang="en-US" altLang="en-US" sz="2400" kern="1200" dirty="0">
                <a:solidFill>
                  <a:srgbClr val="000000"/>
                </a:solidFill>
                <a:latin typeface="Arial (Body)"/>
                <a:ea typeface="+mn-ea"/>
                <a:cs typeface="+mn-cs"/>
              </a:rPr>
              <a:t>Related offenses include identity theft, cyber stalking, child pornography, cyberbullying, embezzlement, theft, fraud</a:t>
            </a:r>
          </a:p>
          <a:p>
            <a:pPr marL="255651" indent="-255651">
              <a:spcAft>
                <a:spcPct val="0"/>
              </a:spcAft>
              <a:buSzPts val="2400"/>
            </a:pPr>
            <a:r>
              <a:rPr lang="en-US" altLang="en-US" sz="2400" kern="1200" dirty="0">
                <a:solidFill>
                  <a:srgbClr val="000000"/>
                </a:solidFill>
                <a:latin typeface="Arial (Body)"/>
                <a:ea typeface="+mn-ea"/>
                <a:cs typeface="+mn-cs"/>
              </a:rPr>
              <a:t>SARA can be used to address cybercrime</a:t>
            </a:r>
          </a:p>
        </p:txBody>
      </p:sp>
    </p:spTree>
    <p:extLst>
      <p:ext uri="{BB962C8B-B14F-4D97-AF65-F5344CB8AC3E}">
        <p14:creationId xmlns:p14="http://schemas.microsoft.com/office/powerpoint/2010/main" val="24559542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How to Achieve Harmony, Justice, and Policy?</a:t>
            </a:r>
          </a:p>
        </p:txBody>
      </p:sp>
      <p:sp>
        <p:nvSpPr>
          <p:cNvPr id="3" name="Text Placeholder 2"/>
          <p:cNvSpPr>
            <a:spLocks noGrp="1"/>
          </p:cNvSpPr>
          <p:nvPr>
            <p:ph type="body" idx="1"/>
          </p:nvPr>
        </p:nvSpPr>
        <p:spPr>
          <a:xfrm>
            <a:off x="457200" y="1600200"/>
            <a:ext cx="8229600" cy="3062235"/>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Recruit and diversify police agencies</a:t>
            </a:r>
          </a:p>
          <a:p>
            <a:pPr marL="255651" lvl="0" indent="-255651">
              <a:spcAft>
                <a:spcPct val="0"/>
              </a:spcAft>
              <a:buSzPts val="2400"/>
              <a:tabLst/>
            </a:pPr>
            <a:r>
              <a:rPr lang="en-US" altLang="en-US" sz="2400" kern="1200" dirty="0">
                <a:solidFill>
                  <a:srgbClr val="000000"/>
                </a:solidFill>
                <a:latin typeface="Arial (Body)"/>
                <a:ea typeface="+mn-ea"/>
                <a:cs typeface="+mn-cs"/>
              </a:rPr>
              <a:t>Stop blurring the lines between police and the military</a:t>
            </a:r>
          </a:p>
          <a:p>
            <a:pPr marL="255651" lvl="0" indent="-255651">
              <a:spcAft>
                <a:spcPct val="0"/>
              </a:spcAft>
              <a:buSzPts val="2400"/>
              <a:tabLst/>
            </a:pPr>
            <a:r>
              <a:rPr lang="en-US" altLang="en-US" sz="2400" kern="1200" dirty="0">
                <a:solidFill>
                  <a:srgbClr val="000000"/>
                </a:solidFill>
                <a:latin typeface="Arial (Body)"/>
                <a:ea typeface="+mn-ea"/>
                <a:cs typeface="+mn-cs"/>
              </a:rPr>
              <a:t>Begin wearing body cameras</a:t>
            </a:r>
          </a:p>
          <a:p>
            <a:pPr marL="255651" lvl="0" indent="-255651">
              <a:spcAft>
                <a:spcPct val="0"/>
              </a:spcAft>
              <a:buSzPts val="2400"/>
              <a:tabLst/>
            </a:pPr>
            <a:r>
              <a:rPr lang="en-US" altLang="en-US" sz="2400" kern="1200" dirty="0">
                <a:solidFill>
                  <a:srgbClr val="000000"/>
                </a:solidFill>
                <a:latin typeface="Arial (Body)"/>
                <a:ea typeface="+mn-ea"/>
                <a:cs typeface="+mn-cs"/>
              </a:rPr>
              <a:t>Increased academy training in community policing</a:t>
            </a:r>
          </a:p>
          <a:p>
            <a:pPr marL="255651" lvl="0" indent="-255651">
              <a:spcAft>
                <a:spcPct val="0"/>
              </a:spcAft>
              <a:buSzPts val="2400"/>
              <a:tabLst/>
            </a:pPr>
            <a:r>
              <a:rPr lang="en-US" altLang="en-US" sz="2400" kern="1200" dirty="0">
                <a:solidFill>
                  <a:srgbClr val="000000"/>
                </a:solidFill>
                <a:latin typeface="Arial (Body)"/>
                <a:ea typeface="+mn-ea"/>
                <a:cs typeface="+mn-cs"/>
              </a:rPr>
              <a:t>More information about officer-involved shootings at the national level</a:t>
            </a:r>
          </a:p>
        </p:txBody>
      </p:sp>
    </p:spTree>
    <p:extLst>
      <p:ext uri="{BB962C8B-B14F-4D97-AF65-F5344CB8AC3E}">
        <p14:creationId xmlns:p14="http://schemas.microsoft.com/office/powerpoint/2010/main" val="28469248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2728" y="699126"/>
            <a:ext cx="8229600" cy="545473"/>
          </a:xfrm>
        </p:spPr>
        <p:txBody>
          <a:bodyPr wrap="square" anchor="ctr">
            <a:noAutofit/>
          </a:bodyPr>
          <a:lstStyle/>
          <a:p>
            <a:r>
              <a:rPr lang="en-US" sz="3400" dirty="0">
                <a:latin typeface="Times New Roman" panose="02020603050405020304" pitchFamily="18" charset="0"/>
              </a:rPr>
              <a:t>Copyright</a:t>
            </a:r>
            <a:endParaRPr lang="en-US" sz="3400" b="0" dirty="0">
              <a:latin typeface="+mj-lt"/>
            </a:endParaRPr>
          </a:p>
        </p:txBody>
      </p:sp>
      <p:pic>
        <p:nvPicPr>
          <p:cNvPr id="10" name="Picture Placeholder 9" descr="Warning">
            <a:extLst>
              <a:ext uri="{FF2B5EF4-FFF2-40B4-BE49-F238E27FC236}">
                <a16:creationId xmlns:a16="http://schemas.microsoft.com/office/drawing/2014/main" id="{916ED080-4A7D-4795-B4C6-665358BE6EAE}"/>
              </a:ext>
            </a:extLst>
          </p:cNvPr>
          <p:cNvPicPr>
            <a:picLocks noGrp="1" noChangeAspect="1"/>
          </p:cNvPicPr>
          <p:nvPr>
            <p:ph sz="quarter" idx="14"/>
          </p:nvPr>
        </p:nvPicPr>
        <p:blipFill>
          <a:blip r:embed="rId3">
            <a:extLst>
              <a:ext uri="{96DAC541-7B7A-43D3-8B79-37D633B846F1}">
                <asvg:svgBlip xmlns:asvg="http://schemas.microsoft.com/office/drawing/2016/SVG/main" xmlns="" r:embed="rId4"/>
              </a:ext>
            </a:extLst>
          </a:blip>
          <a:stretch>
            <a:fillRect/>
          </a:stretch>
        </p:blipFill>
        <p:spPr>
          <a:xfrm>
            <a:off x="443652" y="2756242"/>
            <a:ext cx="1385148" cy="1385148"/>
          </a:xfrm>
          <a:prstGeom prst="rect">
            <a:avLst/>
          </a:prstGeom>
        </p:spPr>
      </p:pic>
      <p:sp>
        <p:nvSpPr>
          <p:cNvPr id="3" name="Content Placeholder 2">
            <a:extLst>
              <a:ext uri="{FF2B5EF4-FFF2-40B4-BE49-F238E27FC236}">
                <a16:creationId xmlns:a16="http://schemas.microsoft.com/office/drawing/2014/main" id="{DF9C7A11-9888-4F7B-B711-91904077BD8C}"/>
              </a:ext>
            </a:extLst>
          </p:cNvPr>
          <p:cNvSpPr>
            <a:spLocks noGrp="1"/>
          </p:cNvSpPr>
          <p:nvPr>
            <p:ph sz="quarter" idx="13"/>
          </p:nvPr>
        </p:nvSpPr>
        <p:spPr>
          <a:xfrm>
            <a:off x="1981200" y="1556326"/>
            <a:ext cx="6705600" cy="3853874"/>
          </a:xfrm>
          <a:ln w="28575">
            <a:solidFill>
              <a:schemeClr val="tx1"/>
            </a:solidFill>
          </a:ln>
        </p:spPr>
        <p:txBody>
          <a:bodyPr lIns="274320" tIns="274320" rIns="274320" bIns="274320"/>
          <a:lstStyle/>
          <a:p>
            <a:pPr marL="0" indent="0">
              <a:buNone/>
            </a:pPr>
            <a:r>
              <a:rPr lang="en-US" sz="1800" b="1" dirty="0"/>
              <a:t>This work is protected by United States copyright laws and is provided solely for the use of instructors in teaching their courses and assessing student learning. Dissemination or sale of any part of this work (including on the World Wide Web) will destroy the integrity of the work and is not permitted. The work and materials from it should never be made available to students except by instructors using the accompanying text in their classes. All recipients of this work are expected to abide by these restrictions and to honor the intended pedagogical purposes and the needs of other instructors who rely on these materials.</a:t>
            </a:r>
          </a:p>
        </p:txBody>
      </p:sp>
    </p:spTree>
    <p:extLst>
      <p:ext uri="{BB962C8B-B14F-4D97-AF65-F5344CB8AC3E}">
        <p14:creationId xmlns:p14="http://schemas.microsoft.com/office/powerpoint/2010/main" val="7296048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A Change in Police Mindset</a:t>
            </a:r>
          </a:p>
        </p:txBody>
      </p:sp>
      <p:sp>
        <p:nvSpPr>
          <p:cNvPr id="3" name="Text Placeholder 2"/>
          <p:cNvSpPr>
            <a:spLocks noGrp="1"/>
          </p:cNvSpPr>
          <p:nvPr>
            <p:ph type="body" idx="1"/>
          </p:nvPr>
        </p:nvSpPr>
        <p:spPr>
          <a:xfrm>
            <a:off x="457200" y="1600201"/>
            <a:ext cx="8229600" cy="2726140"/>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The need for police to build trusting relationships is a critical challenge</a:t>
            </a:r>
          </a:p>
          <a:p>
            <a:pPr marL="255651" lvl="0" indent="-255651">
              <a:spcAft>
                <a:spcPct val="0"/>
              </a:spcAft>
              <a:buSzPts val="2400"/>
              <a:tabLst/>
            </a:pPr>
            <a:r>
              <a:rPr lang="en-US" altLang="en-US" sz="2400" kern="1200" dirty="0">
                <a:solidFill>
                  <a:srgbClr val="000000"/>
                </a:solidFill>
                <a:latin typeface="Arial (Body)"/>
                <a:ea typeface="+mn-ea"/>
                <a:cs typeface="+mn-cs"/>
              </a:rPr>
              <a:t>The inability to handle officer misconduct impacts integrity, professionalism, and trust</a:t>
            </a:r>
          </a:p>
          <a:p>
            <a:pPr marL="255651" lvl="0" indent="-255651">
              <a:spcAft>
                <a:spcPct val="0"/>
              </a:spcAft>
              <a:buSzPts val="2400"/>
              <a:tabLst/>
            </a:pPr>
            <a:r>
              <a:rPr lang="en-US" altLang="en-US" sz="2400" kern="1200" dirty="0">
                <a:solidFill>
                  <a:srgbClr val="000000"/>
                </a:solidFill>
                <a:latin typeface="Arial (Body)"/>
                <a:ea typeface="+mn-ea"/>
                <a:cs typeface="+mn-cs"/>
              </a:rPr>
              <a:t>The need to embrace the “guardian” mindset, rather than the “soldier” mindset</a:t>
            </a:r>
          </a:p>
        </p:txBody>
      </p:sp>
    </p:spTree>
    <p:extLst>
      <p:ext uri="{BB962C8B-B14F-4D97-AF65-F5344CB8AC3E}">
        <p14:creationId xmlns:p14="http://schemas.microsoft.com/office/powerpoint/2010/main" val="6473538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Calls for Police Body Cameras</a:t>
            </a:r>
          </a:p>
        </p:txBody>
      </p:sp>
      <p:sp>
        <p:nvSpPr>
          <p:cNvPr id="3" name="Text Placeholder 2"/>
          <p:cNvSpPr>
            <a:spLocks noGrp="1"/>
          </p:cNvSpPr>
          <p:nvPr>
            <p:ph type="body" idx="1"/>
          </p:nvPr>
        </p:nvSpPr>
        <p:spPr>
          <a:xfrm>
            <a:off x="457200" y="1600201"/>
            <a:ext cx="8229600" cy="2971800"/>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Emphasis on greater police transparency includes call for officers to wear body cameras</a:t>
            </a:r>
          </a:p>
          <a:p>
            <a:pPr marL="255651" lvl="0" indent="-255651">
              <a:spcAft>
                <a:spcPct val="0"/>
              </a:spcAft>
              <a:buSzPts val="2400"/>
              <a:tabLst/>
            </a:pPr>
            <a:r>
              <a:rPr lang="en-US" altLang="en-US" sz="2400" kern="1200" dirty="0">
                <a:solidFill>
                  <a:srgbClr val="000000"/>
                </a:solidFill>
                <a:latin typeface="Arial (Body)"/>
                <a:ea typeface="+mn-ea"/>
                <a:cs typeface="+mn-cs"/>
              </a:rPr>
              <a:t>Key questions</a:t>
            </a:r>
          </a:p>
          <a:p>
            <a:pPr marL="743001" lvl="1" indent="-255651">
              <a:spcAft>
                <a:spcPct val="0"/>
              </a:spcAft>
              <a:buSzPts val="2400"/>
            </a:pPr>
            <a:r>
              <a:rPr lang="en-US" altLang="en-US" sz="2400" kern="1200" dirty="0">
                <a:solidFill>
                  <a:srgbClr val="000000"/>
                </a:solidFill>
                <a:latin typeface="Arial (Body)"/>
                <a:ea typeface="+mn-ea"/>
                <a:cs typeface="+mn-cs"/>
              </a:rPr>
              <a:t>When should they be used</a:t>
            </a:r>
          </a:p>
          <a:p>
            <a:pPr marL="743001" lvl="1" indent="-255651">
              <a:spcAft>
                <a:spcPct val="0"/>
              </a:spcAft>
              <a:buSzPts val="2400"/>
            </a:pPr>
            <a:r>
              <a:rPr lang="en-US" altLang="en-US" sz="2400" kern="1200" dirty="0">
                <a:solidFill>
                  <a:srgbClr val="000000"/>
                </a:solidFill>
                <a:latin typeface="Arial (Body)"/>
                <a:ea typeface="+mn-ea"/>
                <a:cs typeface="+mn-cs"/>
              </a:rPr>
              <a:t>Who should be allowed to view which kinds of footage?</a:t>
            </a:r>
          </a:p>
        </p:txBody>
      </p:sp>
    </p:spTree>
    <p:extLst>
      <p:ext uri="{BB962C8B-B14F-4D97-AF65-F5344CB8AC3E}">
        <p14:creationId xmlns:p14="http://schemas.microsoft.com/office/powerpoint/2010/main" val="67236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sz="3200" kern="1200" dirty="0">
                <a:latin typeface="Times New Roman" panose="02020603050405020304" pitchFamily="18" charset="0"/>
                <a:ea typeface="+mj-ea"/>
                <a:cs typeface="Times New Roman" panose="02020603050405020304" pitchFamily="18" charset="0"/>
              </a:rPr>
              <a:t>Basic Principles of Community Policing</a:t>
            </a:r>
            <a:endParaRPr lang="en-US" altLang="en-US" sz="2000" b="0" kern="1200" dirty="0">
              <a:latin typeface="Times New Roman" panose="02020603050405020304" pitchFamily="18" charset="0"/>
              <a:ea typeface="+mj-ea"/>
              <a:cs typeface="Times New Roman" panose="02020603050405020304" pitchFamily="18" charset="0"/>
            </a:endParaRPr>
          </a:p>
        </p:txBody>
      </p:sp>
      <p:sp>
        <p:nvSpPr>
          <p:cNvPr id="3" name="Text Placeholder 2"/>
          <p:cNvSpPr>
            <a:spLocks noGrp="1"/>
          </p:cNvSpPr>
          <p:nvPr>
            <p:ph type="body" idx="1"/>
          </p:nvPr>
        </p:nvSpPr>
        <p:spPr>
          <a:xfrm>
            <a:off x="457200" y="1600200"/>
            <a:ext cx="8229600" cy="3132574"/>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Community can/must play a vital role in problem solving and crime fighting</a:t>
            </a:r>
          </a:p>
          <a:p>
            <a:pPr marL="255651" lvl="0" indent="-255651">
              <a:spcAft>
                <a:spcPct val="0"/>
              </a:spcAft>
              <a:buSzPts val="2400"/>
              <a:tabLst/>
            </a:pPr>
            <a:r>
              <a:rPr lang="en-US" altLang="en-US" sz="2400" kern="1200" dirty="0">
                <a:solidFill>
                  <a:srgbClr val="000000"/>
                </a:solidFill>
                <a:latin typeface="Arial (Body)"/>
                <a:ea typeface="+mn-ea"/>
                <a:cs typeface="+mn-cs"/>
              </a:rPr>
              <a:t>Address crime control through a working partnership with the community</a:t>
            </a:r>
          </a:p>
          <a:p>
            <a:pPr marL="255651" lvl="0" indent="-255651">
              <a:spcAft>
                <a:spcPct val="0"/>
              </a:spcAft>
              <a:buSzPts val="2400"/>
              <a:tabLst/>
            </a:pPr>
            <a:r>
              <a:rPr lang="en-US" altLang="en-US" sz="2400" kern="1200" dirty="0">
                <a:solidFill>
                  <a:srgbClr val="000000"/>
                </a:solidFill>
                <a:latin typeface="Arial (Body)"/>
                <a:ea typeface="+mn-ea"/>
                <a:cs typeface="+mn-cs"/>
              </a:rPr>
              <a:t>Long-term process involving fundamental change</a:t>
            </a:r>
          </a:p>
          <a:p>
            <a:pPr marL="255651" lvl="0" indent="-255651">
              <a:spcAft>
                <a:spcPct val="0"/>
              </a:spcAft>
              <a:buSzPts val="2400"/>
              <a:tabLst/>
            </a:pPr>
            <a:r>
              <a:rPr lang="en-US" altLang="en-US" sz="2400" kern="1200" dirty="0">
                <a:solidFill>
                  <a:srgbClr val="000000"/>
                </a:solidFill>
                <a:latin typeface="Arial (Body)"/>
                <a:ea typeface="+mn-ea"/>
                <a:cs typeface="+mn-cs"/>
              </a:rPr>
              <a:t>Requires cultural transformation of agency</a:t>
            </a:r>
          </a:p>
        </p:txBody>
      </p:sp>
    </p:spTree>
    <p:extLst>
      <p:ext uri="{BB962C8B-B14F-4D97-AF65-F5344CB8AC3E}">
        <p14:creationId xmlns:p14="http://schemas.microsoft.com/office/powerpoint/2010/main" val="41417725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a:extLst>
              <a:ext uri="{FF2B5EF4-FFF2-40B4-BE49-F238E27FC236}">
                <a16:creationId xmlns:a16="http://schemas.microsoft.com/office/drawing/2014/main" id="{0E9EBF09-BEB3-42DE-8440-0C0B1E4056FF}"/>
              </a:ext>
            </a:extLst>
          </p:cNvPr>
          <p:cNvSpPr>
            <a:spLocks noGrp="1"/>
          </p:cNvSpPr>
          <p:nvPr>
            <p:ph type="title"/>
          </p:nvPr>
        </p:nvSpPr>
        <p:spPr/>
        <p:txBody>
          <a:bodyPr/>
          <a:lstStyle/>
          <a:p>
            <a:r>
              <a:rPr lang="en-IN" dirty="0"/>
              <a:t>Table 4-1 Traditional Versus Community Policing: Questions and Answers</a:t>
            </a:r>
          </a:p>
        </p:txBody>
      </p:sp>
      <p:pic>
        <p:nvPicPr>
          <p:cNvPr id="27" name="Picture Placeholder 26" descr="A table lists questions and answers related to traditional and community policing.&#10;Long description is available in notes, Press F6">
            <a:extLst>
              <a:ext uri="{FF2B5EF4-FFF2-40B4-BE49-F238E27FC236}">
                <a16:creationId xmlns:a16="http://schemas.microsoft.com/office/drawing/2014/main" id="{4C6CEE27-4A9F-419B-9B66-8D31CA64FD50}"/>
              </a:ext>
            </a:extLst>
          </p:cNvPr>
          <p:cNvPicPr>
            <a:picLocks noGrp="1" noChangeAspect="1"/>
          </p:cNvPicPr>
          <p:nvPr>
            <p:ph type="pic" sz="quarter" idx="13"/>
          </p:nvPr>
        </p:nvPicPr>
        <p:blipFill rotWithShape="1">
          <a:blip r:embed="rId3"/>
          <a:srcRect t="4171"/>
          <a:stretch/>
        </p:blipFill>
        <p:spPr>
          <a:xfrm>
            <a:off x="1535404" y="1411798"/>
            <a:ext cx="6073192" cy="4720222"/>
          </a:xfrm>
        </p:spPr>
      </p:pic>
    </p:spTree>
    <p:extLst>
      <p:ext uri="{BB962C8B-B14F-4D97-AF65-F5344CB8AC3E}">
        <p14:creationId xmlns:p14="http://schemas.microsoft.com/office/powerpoint/2010/main" val="775780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A Necessary Extension: Problem-Oriented Policing </a:t>
            </a:r>
            <a:r>
              <a:rPr lang="en-US" altLang="en-US" sz="2000" kern="1200" dirty="0">
                <a:latin typeface="Times New Roman" panose="02020603050405020304" pitchFamily="18" charset="0"/>
                <a:ea typeface="+mj-ea"/>
                <a:cs typeface="Times New Roman" panose="02020603050405020304" pitchFamily="18" charset="0"/>
              </a:rPr>
              <a:t>(1 of 2)</a:t>
            </a:r>
          </a:p>
        </p:txBody>
      </p:sp>
      <p:sp>
        <p:nvSpPr>
          <p:cNvPr id="3" name="Text Placeholder 2"/>
          <p:cNvSpPr>
            <a:spLocks noGrp="1"/>
          </p:cNvSpPr>
          <p:nvPr>
            <p:ph type="body" idx="1"/>
          </p:nvPr>
        </p:nvSpPr>
        <p:spPr>
          <a:xfrm>
            <a:off x="457200" y="1600200"/>
            <a:ext cx="8229600" cy="3283299"/>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Problem solving for police not new</a:t>
            </a:r>
          </a:p>
          <a:p>
            <a:pPr marL="255651" lvl="0" indent="-255651">
              <a:spcAft>
                <a:spcPct val="0"/>
              </a:spcAft>
              <a:buSzPts val="2400"/>
              <a:tabLst/>
            </a:pPr>
            <a:r>
              <a:rPr lang="en-US" altLang="en-US" sz="2400" kern="1200" dirty="0">
                <a:solidFill>
                  <a:srgbClr val="000000"/>
                </a:solidFill>
                <a:latin typeface="Arial (Body)"/>
                <a:ea typeface="+mn-ea"/>
                <a:cs typeface="+mn-cs"/>
              </a:rPr>
              <a:t>Routine application of problem-solving techniques is new</a:t>
            </a:r>
          </a:p>
          <a:p>
            <a:pPr marL="255651" lvl="0" indent="-255651">
              <a:spcAft>
                <a:spcPct val="0"/>
              </a:spcAft>
              <a:buSzPts val="2400"/>
              <a:tabLst/>
            </a:pPr>
            <a:r>
              <a:rPr lang="en-US" altLang="en-US" sz="2400" kern="1200" dirty="0">
                <a:solidFill>
                  <a:srgbClr val="000000"/>
                </a:solidFill>
                <a:latin typeface="Arial (Body)"/>
                <a:ea typeface="+mn-ea"/>
                <a:cs typeface="+mn-cs"/>
              </a:rPr>
              <a:t>Based on two facts</a:t>
            </a:r>
          </a:p>
          <a:p>
            <a:pPr marL="741553" lvl="1" indent="-284353">
              <a:spcAft>
                <a:spcPct val="0"/>
              </a:spcAft>
              <a:buSzPts val="2400"/>
            </a:pPr>
            <a:r>
              <a:rPr lang="en-US" altLang="en-US" sz="2400" kern="1200" dirty="0">
                <a:solidFill>
                  <a:srgbClr val="000000"/>
                </a:solidFill>
                <a:latin typeface="Arial (Body)"/>
                <a:ea typeface="+mn-ea"/>
                <a:cs typeface="+mn-cs"/>
              </a:rPr>
              <a:t>Problem solving can be applied by officers throughout the agency</a:t>
            </a:r>
          </a:p>
          <a:p>
            <a:pPr marL="741553" lvl="1" indent="-284353">
              <a:spcAft>
                <a:spcPct val="0"/>
              </a:spcAft>
              <a:buSzPts val="2400"/>
            </a:pPr>
            <a:r>
              <a:rPr lang="en-US" altLang="en-US" sz="2400" kern="1200" dirty="0">
                <a:solidFill>
                  <a:srgbClr val="000000"/>
                </a:solidFill>
                <a:latin typeface="Arial (Body)"/>
                <a:ea typeface="+mn-ea"/>
                <a:cs typeface="+mn-cs"/>
              </a:rPr>
              <a:t>Routine problem-solving efforts can be effective in reducing/resolving problems</a:t>
            </a:r>
          </a:p>
        </p:txBody>
      </p:sp>
    </p:spTree>
    <p:extLst>
      <p:ext uri="{BB962C8B-B14F-4D97-AF65-F5344CB8AC3E}">
        <p14:creationId xmlns:p14="http://schemas.microsoft.com/office/powerpoint/2010/main" val="389121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tIns="91425">
            <a:noAutofit/>
          </a:bodyPr>
          <a:lstStyle/>
          <a:p>
            <a:pPr lvl="0">
              <a:spcBef>
                <a:spcPct val="0"/>
              </a:spcBef>
              <a:buClrTx/>
            </a:pPr>
            <a:r>
              <a:rPr lang="en-US" altLang="en-US" kern="1200" dirty="0">
                <a:latin typeface="Times New Roman" panose="02020603050405020304" pitchFamily="18" charset="0"/>
                <a:ea typeface="+mj-ea"/>
                <a:cs typeface="Times New Roman" panose="02020603050405020304" pitchFamily="18" charset="0"/>
              </a:rPr>
              <a:t>A Necessary Extension: Problem-Oriented Policing </a:t>
            </a:r>
            <a:r>
              <a:rPr lang="en-US" altLang="en-US" sz="2000" kern="1200" dirty="0">
                <a:latin typeface="Times New Roman" panose="02020603050405020304" pitchFamily="18" charset="0"/>
                <a:ea typeface="+mj-ea"/>
                <a:cs typeface="Times New Roman" panose="02020603050405020304" pitchFamily="18" charset="0"/>
              </a:rPr>
              <a:t>(2 of 2)</a:t>
            </a:r>
            <a:endParaRPr lang="en-US" altLang="en-US" kern="1200" dirty="0">
              <a:latin typeface="Times New Roman" panose="02020603050405020304" pitchFamily="18" charset="0"/>
              <a:ea typeface="+mj-ea"/>
              <a:cs typeface="Times New Roman" panose="02020603050405020304" pitchFamily="18" charset="0"/>
            </a:endParaRPr>
          </a:p>
        </p:txBody>
      </p:sp>
      <p:sp>
        <p:nvSpPr>
          <p:cNvPr id="3" name="Text Placeholder 2"/>
          <p:cNvSpPr>
            <a:spLocks noGrp="1"/>
          </p:cNvSpPr>
          <p:nvPr>
            <p:ph type="body" idx="1"/>
          </p:nvPr>
        </p:nvSpPr>
        <p:spPr>
          <a:xfrm>
            <a:off x="457200" y="1600200"/>
            <a:ext cx="8229600" cy="2016457"/>
          </a:xfrm>
        </p:spPr>
        <p:txBody>
          <a:bodyPr wrap="square" lIns="91425" tIns="91425" rIns="91425" bIns="91425">
            <a:noAutofit/>
          </a:bodyPr>
          <a:lstStyle/>
          <a:p>
            <a:pPr marL="255651" lvl="0" indent="-255651">
              <a:spcAft>
                <a:spcPct val="0"/>
              </a:spcAft>
              <a:buSzPts val="2400"/>
              <a:tabLst/>
            </a:pPr>
            <a:r>
              <a:rPr lang="en-US" altLang="en-US" sz="2400" kern="1200" dirty="0">
                <a:solidFill>
                  <a:srgbClr val="000000"/>
                </a:solidFill>
                <a:latin typeface="Arial (Body)"/>
                <a:ea typeface="+mn-ea"/>
                <a:cs typeface="+mn-cs"/>
              </a:rPr>
              <a:t>P</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O</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 is a strategy that puts C</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O</a:t>
            </a:r>
            <a:r>
              <a:rPr lang="en-US" altLang="en-US" sz="100" kern="1200" dirty="0">
                <a:solidFill>
                  <a:srgbClr val="000000"/>
                </a:solidFill>
                <a:latin typeface="Arial (Body)"/>
                <a:ea typeface="+mn-ea"/>
                <a:cs typeface="+mn-cs"/>
              </a:rPr>
              <a:t> </a:t>
            </a:r>
            <a:r>
              <a:rPr lang="en-US" altLang="en-US" sz="2400" kern="1200" dirty="0">
                <a:solidFill>
                  <a:srgbClr val="000000"/>
                </a:solidFill>
                <a:latin typeface="Arial (Body)"/>
                <a:ea typeface="+mn-ea"/>
                <a:cs typeface="+mn-cs"/>
              </a:rPr>
              <a:t>P philosophy into practice</a:t>
            </a:r>
          </a:p>
          <a:p>
            <a:pPr marL="255651" lvl="0" indent="-255651">
              <a:spcAft>
                <a:spcPct val="0"/>
              </a:spcAft>
              <a:buSzPts val="2400"/>
              <a:tabLst/>
            </a:pPr>
            <a:r>
              <a:rPr lang="en-US" altLang="en-US" sz="2400" kern="1200" dirty="0">
                <a:solidFill>
                  <a:srgbClr val="000000"/>
                </a:solidFill>
                <a:latin typeface="Arial (Body)"/>
                <a:ea typeface="+mn-ea"/>
                <a:cs typeface="+mn-cs"/>
              </a:rPr>
              <a:t>Police examine underlying causes of recurring crime incidents</a:t>
            </a:r>
          </a:p>
          <a:p>
            <a:pPr marL="255651" lvl="0" indent="-255651">
              <a:spcAft>
                <a:spcPct val="0"/>
              </a:spcAft>
              <a:buSzPts val="2400"/>
              <a:tabLst/>
            </a:pPr>
            <a:r>
              <a:rPr lang="en-US" altLang="en-US" sz="2400" kern="1200" dirty="0">
                <a:solidFill>
                  <a:srgbClr val="000000"/>
                </a:solidFill>
                <a:latin typeface="Arial (Body)"/>
                <a:ea typeface="+mn-ea"/>
                <a:cs typeface="+mn-cs"/>
              </a:rPr>
              <a:t>Police take more formalized, organized view of incidents</a:t>
            </a:r>
          </a:p>
        </p:txBody>
      </p:sp>
    </p:spTree>
    <p:extLst>
      <p:ext uri="{BB962C8B-B14F-4D97-AF65-F5344CB8AC3E}">
        <p14:creationId xmlns:p14="http://schemas.microsoft.com/office/powerpoint/2010/main" val="2000485033"/>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7853</TotalTime>
  <Words>1781</Words>
  <Application>Microsoft Office PowerPoint</Application>
  <PresentationFormat>On-screen Show (4:3)</PresentationFormat>
  <Paragraphs>184</Paragraphs>
  <Slides>30</Slides>
  <Notes>4</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30</vt:i4>
      </vt:variant>
    </vt:vector>
  </HeadingPairs>
  <TitlesOfParts>
    <vt:vector size="37" baseType="lpstr">
      <vt:lpstr>Arial</vt:lpstr>
      <vt:lpstr>Arial (Body)</vt:lpstr>
      <vt:lpstr>Noto Sans Symbols</vt:lpstr>
      <vt:lpstr>Times New Roman</vt:lpstr>
      <vt:lpstr>Verdana</vt:lpstr>
      <vt:lpstr>508 Lecture</vt:lpstr>
      <vt:lpstr>1_508 Lecture</vt:lpstr>
      <vt:lpstr>Policing America: Challenges and Best Practices</vt:lpstr>
      <vt:lpstr>Lessons from History and Ferguson: A Brief Reflection</vt:lpstr>
      <vt:lpstr>How to Achieve Harmony, Justice, and Policy?</vt:lpstr>
      <vt:lpstr>A Change in Police Mindset</vt:lpstr>
      <vt:lpstr>Calls for Police Body Cameras</vt:lpstr>
      <vt:lpstr>Basic Principles of Community Policing</vt:lpstr>
      <vt:lpstr>Table 4-1 Traditional Versus Community Policing: Questions and Answers</vt:lpstr>
      <vt:lpstr>A Necessary Extension: Problem-Oriented Policing (1 of 2)</vt:lpstr>
      <vt:lpstr>A Necessary Extension: Problem-Oriented Policing (2 of 2)</vt:lpstr>
      <vt:lpstr>The Problem-Solving Process: SARA</vt:lpstr>
      <vt:lpstr>Scanning: Problem Identification (1 of 2)</vt:lpstr>
      <vt:lpstr>Scanning: Problem Identification (2 of 2)</vt:lpstr>
      <vt:lpstr>Analysis: Heart of Problem Solving</vt:lpstr>
      <vt:lpstr>Methods of Analysis</vt:lpstr>
      <vt:lpstr>Response: Formulation of Tailor-Made Strategies</vt:lpstr>
      <vt:lpstr>Assessment: Evaluation of Overall Effectiveness</vt:lpstr>
      <vt:lpstr>Broader Role for the Street Officer</vt:lpstr>
      <vt:lpstr>CompStat (1 of 2)</vt:lpstr>
      <vt:lpstr>CompStat (2 of 2)</vt:lpstr>
      <vt:lpstr>Crime Prevention</vt:lpstr>
      <vt:lpstr>Crime Prevention through Environmental Design (1 of 3)</vt:lpstr>
      <vt:lpstr>Crime Prevention through Environmental Design (2 of 3)</vt:lpstr>
      <vt:lpstr>Crime Prevention through Environmental Design (3 of 3)</vt:lpstr>
      <vt:lpstr>Repeat Victimization (1 of 2)</vt:lpstr>
      <vt:lpstr>Repeat Victimization (2 of 2)</vt:lpstr>
      <vt:lpstr>An Emerging Paradigm: Smart Policing</vt:lpstr>
      <vt:lpstr>How it Works: An Array of Strategies and Tactics (1 of 2)</vt:lpstr>
      <vt:lpstr>How it Works: An Array of Strategies and Tactics (2 of 2)</vt:lpstr>
      <vt:lpstr>Community Policing and Cybercrime</vt:lpstr>
      <vt:lpstr>Copyright</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Policing America: Challenges and Best Practices, 9e</dc:title>
  <dc:subject>Criminal Justice</dc:subject>
  <dc:creator>Peak/Sousa</dc:creator>
  <cp:keywords>Policing America</cp:keywords>
  <cp:lastModifiedBy>Stephen E. Ruegger</cp:lastModifiedBy>
  <cp:revision>652</cp:revision>
  <dcterms:modified xsi:type="dcterms:W3CDTF">2021-08-25T17:53:07Z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